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6858000" cx="12192000"/>
  <p:notesSz cx="6858000" cy="9144000"/>
  <p:embeddedFontLst>
    <p:embeddedFont>
      <p:font typeface="Roboto Medium"/>
      <p:regular r:id="rId40"/>
      <p:bold r:id="rId41"/>
      <p:italic r:id="rId42"/>
      <p:boldItalic r:id="rId43"/>
    </p:embeddedFont>
    <p:embeddedFont>
      <p:font typeface="Arimo"/>
      <p:regular r:id="rId44"/>
      <p:bold r:id="rId45"/>
      <p:italic r:id="rId46"/>
      <p:boldItalic r:id="rId47"/>
    </p:embeddedFont>
    <p:embeddedFont>
      <p:font typeface="Fjalla One"/>
      <p:regular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8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B7B1DFC-549D-4C94-8476-2397F98B89CD}">
  <a:tblStyle styleId="{8B7B1DFC-549D-4C94-8476-2397F98B89C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B74A4200-A708-4AE7-95C8-017E68D5F34F}" styleName="Table_1">
    <a:wholeTbl>
      <a:tcTxStyle b="off" i="off">
        <a:font>
          <a:latin typeface="Bio Sans Light"/>
          <a:ea typeface="Bio Sans Light"/>
          <a:cs typeface="Bio Sans Light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Bio Sans Light"/>
          <a:ea typeface="Bio Sans Light"/>
          <a:cs typeface="Bio Sans Light"/>
        </a:font>
        <a:srgbClr val="FFFFFF"/>
      </a:tcTxStyle>
      <a:tcStyle>
        <a:fill>
          <a:solidFill>
            <a:srgbClr val="4F81BD"/>
          </a:solidFill>
        </a:fill>
      </a:tcStyle>
    </a:lastCol>
    <a:firstCol>
      <a:tcTxStyle b="on" i="off">
        <a:font>
          <a:latin typeface="Bio Sans Light"/>
          <a:ea typeface="Bio Sans Light"/>
          <a:cs typeface="Bio Sans Light"/>
        </a:font>
        <a:srgbClr val="FFFFFF"/>
      </a:tcTxStyle>
      <a:tcStyle>
        <a:fill>
          <a:solidFill>
            <a:srgbClr val="4F81BD"/>
          </a:solidFill>
        </a:fill>
      </a:tcStyle>
    </a:firstCol>
    <a:lastRow>
      <a:tcTxStyle b="on" i="off">
        <a:font>
          <a:latin typeface="Bio Sans Light"/>
          <a:ea typeface="Bio Sans Light"/>
          <a:cs typeface="Bio Sans Light"/>
        </a:font>
        <a:srgbClr val="FFFFFF"/>
      </a:tcTxStyle>
      <a:tcStyle>
        <a:tcBdr>
          <a:top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4F81BD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Bio Sans Light"/>
          <a:ea typeface="Bio Sans Light"/>
          <a:cs typeface="Bio Sans Light"/>
        </a:font>
        <a:srgbClr val="FFFFFF"/>
      </a:tcTxStyle>
      <a:tcStyle>
        <a:tcBdr>
          <a:bottom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4F81BD"/>
          </a:solidFill>
        </a:fill>
      </a:tcStyle>
    </a:firstRow>
    <a:neCell>
      <a:tcTxStyle/>
    </a:neCell>
    <a:nwCell>
      <a:tcTxStyle/>
    </a:nwCell>
  </a:tblStyle>
  <a:tblStyle styleId="{A1AA8D19-216D-4A99-9091-C456714FF25A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1A3C690-10E4-445A-97DE-05A13D5165EA}" styleName="Table_3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81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regular.fntdata"/><Relationship Id="rId20" Type="http://schemas.openxmlformats.org/officeDocument/2006/relationships/slide" Target="slides/slide14.xml"/><Relationship Id="rId42" Type="http://schemas.openxmlformats.org/officeDocument/2006/relationships/font" Target="fonts/RobotoMedium-italic.fntdata"/><Relationship Id="rId41" Type="http://schemas.openxmlformats.org/officeDocument/2006/relationships/font" Target="fonts/RobotoMedium-bold.fntdata"/><Relationship Id="rId22" Type="http://schemas.openxmlformats.org/officeDocument/2006/relationships/slide" Target="slides/slide16.xml"/><Relationship Id="rId44" Type="http://schemas.openxmlformats.org/officeDocument/2006/relationships/font" Target="fonts/Arimo-regular.fntdata"/><Relationship Id="rId21" Type="http://schemas.openxmlformats.org/officeDocument/2006/relationships/slide" Target="slides/slide15.xml"/><Relationship Id="rId43" Type="http://schemas.openxmlformats.org/officeDocument/2006/relationships/font" Target="fonts/RobotoMedium-boldItalic.fntdata"/><Relationship Id="rId24" Type="http://schemas.openxmlformats.org/officeDocument/2006/relationships/slide" Target="slides/slide18.xml"/><Relationship Id="rId46" Type="http://schemas.openxmlformats.org/officeDocument/2006/relationships/font" Target="fonts/Arimo-italic.fntdata"/><Relationship Id="rId23" Type="http://schemas.openxmlformats.org/officeDocument/2006/relationships/slide" Target="slides/slide17.xml"/><Relationship Id="rId45" Type="http://schemas.openxmlformats.org/officeDocument/2006/relationships/font" Target="fonts/Arim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font" Target="fonts/FjallaOne-regular.fntdata"/><Relationship Id="rId25" Type="http://schemas.openxmlformats.org/officeDocument/2006/relationships/slide" Target="slides/slide19.xml"/><Relationship Id="rId47" Type="http://schemas.openxmlformats.org/officeDocument/2006/relationships/font" Target="fonts/Arimo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7f2bea722e_0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27f2bea722e_0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03e0c5e22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2803e0c5e22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g2803e0c5e22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7f2bea722e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27f2bea722e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27f2bea722e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803e0c5e22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2803e0c5e22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g2803e0c5e22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7f2bea722e_0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27f2bea722e_0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g27f2bea722e_0_1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7eba1b7bc5_0_1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g27eba1b7bc5_0_1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g27eba1b7bc5_0_1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7eb63707d5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g27eb63707d5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85" name="Google Shape;485;g27eb63707d5_0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7eba1b7bc5_0_1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g27eba1b7bc5_0_1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94" name="Google Shape;494;g27eba1b7bc5_0_1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803e0c5e22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g2803e0c5e22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05" name="Google Shape;505;g2803e0c5e22_0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22" name="Google Shape;522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7eb63707d5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g27eb63707d5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40" name="Google Shape;540;g27eb63707d5_0_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7eb63707d5_0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3" name="Google Shape;553;g27eb63707d5_0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54" name="Google Shape;554;g27eb63707d5_0_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7eb63707d5_0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g27eb63707d5_0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68" name="Google Shape;568;g27eb63707d5_0_1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7eba1b7bc5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g27eba1b7bc5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80" name="Google Shape;580;g27eba1b7bc5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7eb63707d5_0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g27eb63707d5_0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92" name="Google Shape;592;g27eb63707d5_0_1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90d94be0b1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g290d94be0b1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a7be53f93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g2a7be53f93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3" name="Google Shape;64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7f2bea722e_0_2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27f2bea722e_0_2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27f2bea722e_0_2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90d94be89f_1_2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g290d94be89f_1_2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1" name="Google Shape;69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91e140cb26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291e140cb26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g291e140cb26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7eb63707d5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27eb63707d5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g27eb63707d5_0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9026d338fe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29026d338fe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29026d338fe_0_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7f2bea722e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27f2bea722e_0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8bd20076f4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28bd20076f4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eba1b7bc5_0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27eba1b7bc5_0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7eba1b7bc5_0_1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69" name="Google Shape;269;g27eba1b7bc5_0_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">
  <p:cSld name="Speak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/>
          <p:nvPr/>
        </p:nvSpPr>
        <p:spPr>
          <a:xfrm>
            <a:off x="0" y="6772940"/>
            <a:ext cx="12192000" cy="85200"/>
          </a:xfrm>
          <a:prstGeom prst="rect">
            <a:avLst/>
          </a:prstGeom>
          <a:solidFill>
            <a:srgbClr val="AAC50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 txBox="1"/>
          <p:nvPr>
            <p:ph idx="1" type="body"/>
          </p:nvPr>
        </p:nvSpPr>
        <p:spPr>
          <a:xfrm>
            <a:off x="4952416" y="2047258"/>
            <a:ext cx="5803800" cy="19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  <a:defRPr b="1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2" type="body"/>
          </p:nvPr>
        </p:nvSpPr>
        <p:spPr>
          <a:xfrm>
            <a:off x="6116583" y="4190514"/>
            <a:ext cx="46398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3" type="body"/>
          </p:nvPr>
        </p:nvSpPr>
        <p:spPr>
          <a:xfrm>
            <a:off x="6116583" y="5117646"/>
            <a:ext cx="4639800" cy="13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2"/>
          <p:cNvSpPr/>
          <p:nvPr>
            <p:ph idx="4" type="pic"/>
          </p:nvPr>
        </p:nvSpPr>
        <p:spPr>
          <a:xfrm>
            <a:off x="1018584" y="1101667"/>
            <a:ext cx="3481500" cy="3483000"/>
          </a:xfrm>
          <a:prstGeom prst="rect">
            <a:avLst/>
          </a:prstGeom>
          <a:noFill/>
          <a:ln>
            <a:noFill/>
          </a:ln>
        </p:spPr>
      </p:sp>
      <p:pic>
        <p:nvPicPr>
          <p:cNvPr id="24" name="Google Shape;2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-172868" y="5699770"/>
            <a:ext cx="1204330" cy="20206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2"/>
          <p:cNvSpPr/>
          <p:nvPr/>
        </p:nvSpPr>
        <p:spPr>
          <a:xfrm>
            <a:off x="10194586" y="-1997414"/>
            <a:ext cx="3994800" cy="3994800"/>
          </a:xfrm>
          <a:prstGeom prst="pie">
            <a:avLst>
              <a:gd fmla="val 5396160" name="adj1"/>
              <a:gd fmla="val 1080906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 sz="1300">
                <a:solidFill>
                  <a:schemeClr val="dk1"/>
                </a:solidFill>
              </a:defRPr>
            </a:lvl1pPr>
            <a:lvl2pPr lvl="1" rtl="0">
              <a:buNone/>
              <a:defRPr sz="1300">
                <a:solidFill>
                  <a:schemeClr val="dk1"/>
                </a:solidFill>
              </a:defRPr>
            </a:lvl2pPr>
            <a:lvl3pPr lvl="2" rtl="0">
              <a:buNone/>
              <a:defRPr sz="1300">
                <a:solidFill>
                  <a:schemeClr val="dk1"/>
                </a:solidFill>
              </a:defRPr>
            </a:lvl3pPr>
            <a:lvl4pPr lvl="3" rtl="0">
              <a:buNone/>
              <a:defRPr sz="1300">
                <a:solidFill>
                  <a:schemeClr val="dk1"/>
                </a:solidFill>
              </a:defRPr>
            </a:lvl4pPr>
            <a:lvl5pPr lvl="4" rtl="0">
              <a:buNone/>
              <a:defRPr sz="1300">
                <a:solidFill>
                  <a:schemeClr val="dk1"/>
                </a:solidFill>
              </a:defRPr>
            </a:lvl5pPr>
            <a:lvl6pPr lvl="5" rtl="0">
              <a:buNone/>
              <a:defRPr sz="1300">
                <a:solidFill>
                  <a:schemeClr val="dk1"/>
                </a:solidFill>
              </a:defRPr>
            </a:lvl6pPr>
            <a:lvl7pPr lvl="6" rtl="0">
              <a:buNone/>
              <a:defRPr sz="1300">
                <a:solidFill>
                  <a:schemeClr val="dk1"/>
                </a:solidFill>
              </a:defRPr>
            </a:lvl7pPr>
            <a:lvl8pPr lvl="7" rtl="0">
              <a:buNone/>
              <a:defRPr sz="1300">
                <a:solidFill>
                  <a:schemeClr val="dk1"/>
                </a:solidFill>
              </a:defRPr>
            </a:lvl8pPr>
            <a:lvl9pPr lvl="8" rtl="0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_Text layout">
  <p:cSld name="0_Text layou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rgbClr val="595959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11" type="ftr"/>
          </p:nvPr>
        </p:nvSpPr>
        <p:spPr>
          <a:xfrm>
            <a:off x="838200" y="6356350"/>
            <a:ext cx="7315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ver+partners">
  <p:cSld name="Cover+partners">
    <p:bg>
      <p:bgPr>
        <a:solidFill>
          <a:srgbClr val="AAC50B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4"/>
          <p:cNvPicPr preferRelativeResize="0"/>
          <p:nvPr/>
        </p:nvPicPr>
        <p:blipFill rotWithShape="1">
          <a:blip r:embed="rId2">
            <a:alphaModFix/>
          </a:blip>
          <a:srcRect b="40051" l="0" r="0" t="0"/>
          <a:stretch/>
        </p:blipFill>
        <p:spPr>
          <a:xfrm rot="-5400000">
            <a:off x="9483100" y="2054836"/>
            <a:ext cx="3500014" cy="662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3">
            <a:alphaModFix/>
          </a:blip>
          <a:srcRect b="0" l="0" r="0" t="50017"/>
          <a:stretch/>
        </p:blipFill>
        <p:spPr>
          <a:xfrm>
            <a:off x="0" y="4133741"/>
            <a:ext cx="12192002" cy="272426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idx="1" type="body"/>
          </p:nvPr>
        </p:nvSpPr>
        <p:spPr>
          <a:xfrm>
            <a:off x="1052215" y="635886"/>
            <a:ext cx="7977600" cy="43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  <a:defRPr b="1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2" type="body"/>
          </p:nvPr>
        </p:nvSpPr>
        <p:spPr>
          <a:xfrm>
            <a:off x="1052215" y="5595431"/>
            <a:ext cx="2457600" cy="43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7" name="Google Shape;37;p4"/>
          <p:cNvCxnSpPr/>
          <p:nvPr/>
        </p:nvCxnSpPr>
        <p:spPr>
          <a:xfrm>
            <a:off x="5715001" y="5785757"/>
            <a:ext cx="5600700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" name="Google Shape;38;p4"/>
          <p:cNvCxnSpPr/>
          <p:nvPr/>
        </p:nvCxnSpPr>
        <p:spPr>
          <a:xfrm>
            <a:off x="11283043" y="4310743"/>
            <a:ext cx="0" cy="147510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 sz="1300">
                <a:solidFill>
                  <a:schemeClr val="dk1"/>
                </a:solidFill>
              </a:defRPr>
            </a:lvl1pPr>
            <a:lvl2pPr lvl="1" rtl="0">
              <a:buNone/>
              <a:defRPr sz="1300">
                <a:solidFill>
                  <a:schemeClr val="dk1"/>
                </a:solidFill>
              </a:defRPr>
            </a:lvl2pPr>
            <a:lvl3pPr lvl="2" rtl="0">
              <a:buNone/>
              <a:defRPr sz="1300">
                <a:solidFill>
                  <a:schemeClr val="dk1"/>
                </a:solidFill>
              </a:defRPr>
            </a:lvl3pPr>
            <a:lvl4pPr lvl="3" rtl="0">
              <a:buNone/>
              <a:defRPr sz="1300">
                <a:solidFill>
                  <a:schemeClr val="dk1"/>
                </a:solidFill>
              </a:defRPr>
            </a:lvl4pPr>
            <a:lvl5pPr lvl="4" rtl="0">
              <a:buNone/>
              <a:defRPr sz="1300">
                <a:solidFill>
                  <a:schemeClr val="dk1"/>
                </a:solidFill>
              </a:defRPr>
            </a:lvl5pPr>
            <a:lvl6pPr lvl="5" rtl="0">
              <a:buNone/>
              <a:defRPr sz="1300">
                <a:solidFill>
                  <a:schemeClr val="dk1"/>
                </a:solidFill>
              </a:defRPr>
            </a:lvl6pPr>
            <a:lvl7pPr lvl="6" rtl="0">
              <a:buNone/>
              <a:defRPr sz="1300">
                <a:solidFill>
                  <a:schemeClr val="dk1"/>
                </a:solidFill>
              </a:defRPr>
            </a:lvl7pPr>
            <a:lvl8pPr lvl="7" rtl="0">
              <a:buNone/>
              <a:defRPr sz="1300">
                <a:solidFill>
                  <a:schemeClr val="dk1"/>
                </a:solidFill>
              </a:defRPr>
            </a:lvl8pPr>
            <a:lvl9pPr lvl="8" rtl="0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200">
          <p15:clr>
            <a:srgbClr val="FBAE40"/>
          </p15:clr>
        </p15:guide>
        <p15:guide id="2" orient="horz" pos="249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peaker: bio">
  <p:cSld name="Speaker: bio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/>
          <p:nvPr/>
        </p:nvSpPr>
        <p:spPr>
          <a:xfrm>
            <a:off x="0" y="6772940"/>
            <a:ext cx="12192000" cy="85200"/>
          </a:xfrm>
          <a:prstGeom prst="rect">
            <a:avLst/>
          </a:prstGeom>
          <a:solidFill>
            <a:srgbClr val="AAC50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5"/>
          <p:cNvSpPr txBox="1"/>
          <p:nvPr>
            <p:ph idx="1" type="body"/>
          </p:nvPr>
        </p:nvSpPr>
        <p:spPr>
          <a:xfrm>
            <a:off x="3139624" y="365123"/>
            <a:ext cx="7848000" cy="60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2" type="body"/>
          </p:nvPr>
        </p:nvSpPr>
        <p:spPr>
          <a:xfrm>
            <a:off x="796243" y="2541481"/>
            <a:ext cx="8844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3" type="body"/>
          </p:nvPr>
        </p:nvSpPr>
        <p:spPr>
          <a:xfrm>
            <a:off x="796242" y="3493118"/>
            <a:ext cx="21591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5"/>
          <p:cNvSpPr txBox="1"/>
          <p:nvPr/>
        </p:nvSpPr>
        <p:spPr>
          <a:xfrm rot="-5400000">
            <a:off x="8840387" y="2512373"/>
            <a:ext cx="59409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00"/>
              <a:buFont typeface="Arial"/>
              <a:buNone/>
            </a:pPr>
            <a:r>
              <a:rPr b="1" i="0" lang="en-US" sz="10100" u="none" cap="none" strike="noStrike">
                <a:solidFill>
                  <a:srgbClr val="AAC50B"/>
                </a:solidFill>
                <a:latin typeface="Arial"/>
                <a:ea typeface="Arial"/>
                <a:cs typeface="Arial"/>
                <a:sym typeface="Arial"/>
              </a:rPr>
              <a:t>about me</a:t>
            </a:r>
            <a:endParaRPr b="1" i="0" sz="10100" u="none" cap="none" strike="noStrike">
              <a:solidFill>
                <a:srgbClr val="AAC50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5"/>
          <p:cNvSpPr/>
          <p:nvPr>
            <p:ph idx="4" type="pic"/>
          </p:nvPr>
        </p:nvSpPr>
        <p:spPr>
          <a:xfrm>
            <a:off x="796242" y="365122"/>
            <a:ext cx="2060700" cy="2061600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5"/>
          <p:cNvSpPr txBox="1"/>
          <p:nvPr>
            <p:ph idx="5" type="body"/>
          </p:nvPr>
        </p:nvSpPr>
        <p:spPr>
          <a:xfrm>
            <a:off x="796242" y="2974142"/>
            <a:ext cx="12744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8" name="Google Shape;48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-172868" y="5699770"/>
            <a:ext cx="1204330" cy="202069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 sz="1300">
                <a:solidFill>
                  <a:schemeClr val="dk1"/>
                </a:solidFill>
              </a:defRPr>
            </a:lvl1pPr>
            <a:lvl2pPr lvl="1" rtl="0">
              <a:buNone/>
              <a:defRPr sz="1300">
                <a:solidFill>
                  <a:schemeClr val="dk1"/>
                </a:solidFill>
              </a:defRPr>
            </a:lvl2pPr>
            <a:lvl3pPr lvl="2" rtl="0">
              <a:buNone/>
              <a:defRPr sz="1300">
                <a:solidFill>
                  <a:schemeClr val="dk1"/>
                </a:solidFill>
              </a:defRPr>
            </a:lvl3pPr>
            <a:lvl4pPr lvl="3" rtl="0">
              <a:buNone/>
              <a:defRPr sz="1300">
                <a:solidFill>
                  <a:schemeClr val="dk1"/>
                </a:solidFill>
              </a:defRPr>
            </a:lvl4pPr>
            <a:lvl5pPr lvl="4" rtl="0">
              <a:buNone/>
              <a:defRPr sz="1300">
                <a:solidFill>
                  <a:schemeClr val="dk1"/>
                </a:solidFill>
              </a:defRPr>
            </a:lvl5pPr>
            <a:lvl6pPr lvl="5" rtl="0">
              <a:buNone/>
              <a:defRPr sz="1300">
                <a:solidFill>
                  <a:schemeClr val="dk1"/>
                </a:solidFill>
              </a:defRPr>
            </a:lvl6pPr>
            <a:lvl7pPr lvl="6" rtl="0">
              <a:buNone/>
              <a:defRPr sz="1300">
                <a:solidFill>
                  <a:schemeClr val="dk1"/>
                </a:solidFill>
              </a:defRPr>
            </a:lvl7pPr>
            <a:lvl8pPr lvl="7" rtl="0">
              <a:buNone/>
              <a:defRPr sz="1300">
                <a:solidFill>
                  <a:schemeClr val="dk1"/>
                </a:solidFill>
              </a:defRPr>
            </a:lvl8pPr>
            <a:lvl9pPr lvl="8" rtl="0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act: basic">
  <p:cSld name="Contact: basic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/>
          <p:nvPr/>
        </p:nvSpPr>
        <p:spPr>
          <a:xfrm>
            <a:off x="0" y="6772940"/>
            <a:ext cx="12192000" cy="85200"/>
          </a:xfrm>
          <a:prstGeom prst="rect">
            <a:avLst/>
          </a:prstGeom>
          <a:solidFill>
            <a:srgbClr val="AAC50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6"/>
          <p:cNvSpPr txBox="1"/>
          <p:nvPr>
            <p:ph idx="1" type="body"/>
          </p:nvPr>
        </p:nvSpPr>
        <p:spPr>
          <a:xfrm>
            <a:off x="938280" y="1426345"/>
            <a:ext cx="98652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AC50B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AAC50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6"/>
          <p:cNvSpPr txBox="1"/>
          <p:nvPr/>
        </p:nvSpPr>
        <p:spPr>
          <a:xfrm rot="-5400000">
            <a:off x="9019762" y="2400949"/>
            <a:ext cx="5429700" cy="18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b="1" i="0" lang="en-US" sz="11500" u="none" cap="none" strike="noStrike">
                <a:solidFill>
                  <a:srgbClr val="AAC50B"/>
                </a:solidFill>
                <a:latin typeface="Arial"/>
                <a:ea typeface="Arial"/>
                <a:cs typeface="Arial"/>
                <a:sym typeface="Arial"/>
              </a:rPr>
              <a:t>contact</a:t>
            </a:r>
            <a:endParaRPr b="1" i="0" sz="11500" u="none" cap="none" strike="noStrike">
              <a:solidFill>
                <a:srgbClr val="AAC50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6"/>
          <p:cNvSpPr txBox="1"/>
          <p:nvPr/>
        </p:nvSpPr>
        <p:spPr>
          <a:xfrm>
            <a:off x="938280" y="868043"/>
            <a:ext cx="9753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e-mail: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6"/>
          <p:cNvSpPr txBox="1"/>
          <p:nvPr/>
        </p:nvSpPr>
        <p:spPr>
          <a:xfrm>
            <a:off x="938280" y="2514493"/>
            <a:ext cx="9753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phone: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6"/>
          <p:cNvSpPr txBox="1"/>
          <p:nvPr>
            <p:ph idx="2" type="body"/>
          </p:nvPr>
        </p:nvSpPr>
        <p:spPr>
          <a:xfrm>
            <a:off x="938280" y="3054843"/>
            <a:ext cx="98652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AC50B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AAC50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3" type="body"/>
          </p:nvPr>
        </p:nvSpPr>
        <p:spPr>
          <a:xfrm>
            <a:off x="938280" y="3983034"/>
            <a:ext cx="98652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AC50B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AAC50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8" name="Google Shape;58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-172868" y="5699770"/>
            <a:ext cx="1204330" cy="20206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 sz="1300">
                <a:solidFill>
                  <a:srgbClr val="AAC50B"/>
                </a:solidFill>
              </a:defRPr>
            </a:lvl1pPr>
            <a:lvl2pPr lvl="1" rtl="0">
              <a:buNone/>
              <a:defRPr sz="1300">
                <a:solidFill>
                  <a:srgbClr val="AAC50B"/>
                </a:solidFill>
              </a:defRPr>
            </a:lvl2pPr>
            <a:lvl3pPr lvl="2" rtl="0">
              <a:buNone/>
              <a:defRPr sz="1300">
                <a:solidFill>
                  <a:srgbClr val="AAC50B"/>
                </a:solidFill>
              </a:defRPr>
            </a:lvl3pPr>
            <a:lvl4pPr lvl="3" rtl="0">
              <a:buNone/>
              <a:defRPr sz="1300">
                <a:solidFill>
                  <a:srgbClr val="AAC50B"/>
                </a:solidFill>
              </a:defRPr>
            </a:lvl4pPr>
            <a:lvl5pPr lvl="4" rtl="0">
              <a:buNone/>
              <a:defRPr sz="1300">
                <a:solidFill>
                  <a:srgbClr val="AAC50B"/>
                </a:solidFill>
              </a:defRPr>
            </a:lvl5pPr>
            <a:lvl6pPr lvl="5" rtl="0">
              <a:buNone/>
              <a:defRPr sz="1300">
                <a:solidFill>
                  <a:srgbClr val="AAC50B"/>
                </a:solidFill>
              </a:defRPr>
            </a:lvl6pPr>
            <a:lvl7pPr lvl="6" rtl="0">
              <a:buNone/>
              <a:defRPr sz="1300">
                <a:solidFill>
                  <a:srgbClr val="AAC50B"/>
                </a:solidFill>
              </a:defRPr>
            </a:lvl7pPr>
            <a:lvl8pPr lvl="7" rtl="0">
              <a:buNone/>
              <a:defRPr sz="1300">
                <a:solidFill>
                  <a:srgbClr val="AAC50B"/>
                </a:solidFill>
              </a:defRPr>
            </a:lvl8pPr>
            <a:lvl9pPr lvl="8" rtl="0">
              <a:buNone/>
              <a:defRPr sz="1300">
                <a:solidFill>
                  <a:srgbClr val="AAC50B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act: advanced">
  <p:cSld name="Contact: advanced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/>
          <p:nvPr/>
        </p:nvSpPr>
        <p:spPr>
          <a:xfrm>
            <a:off x="0" y="6772940"/>
            <a:ext cx="12192000" cy="85200"/>
          </a:xfrm>
          <a:prstGeom prst="rect">
            <a:avLst/>
          </a:prstGeom>
          <a:solidFill>
            <a:srgbClr val="AAC50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7"/>
          <p:cNvSpPr txBox="1"/>
          <p:nvPr>
            <p:ph idx="1" type="body"/>
          </p:nvPr>
        </p:nvSpPr>
        <p:spPr>
          <a:xfrm>
            <a:off x="938280" y="1426345"/>
            <a:ext cx="98652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AC50B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AAC50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7"/>
          <p:cNvSpPr txBox="1"/>
          <p:nvPr/>
        </p:nvSpPr>
        <p:spPr>
          <a:xfrm rot="-5400000">
            <a:off x="9019762" y="2400949"/>
            <a:ext cx="5429700" cy="18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b="1" i="0" lang="en-US" sz="11500" u="none" cap="none" strike="noStrike">
                <a:solidFill>
                  <a:srgbClr val="AAC50B"/>
                </a:solidFill>
                <a:latin typeface="Arial"/>
                <a:ea typeface="Arial"/>
                <a:cs typeface="Arial"/>
                <a:sym typeface="Arial"/>
              </a:rPr>
              <a:t>contact</a:t>
            </a:r>
            <a:endParaRPr b="1" i="0" sz="11500" u="none" cap="none" strike="noStrike">
              <a:solidFill>
                <a:srgbClr val="AAC50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7"/>
          <p:cNvSpPr txBox="1"/>
          <p:nvPr/>
        </p:nvSpPr>
        <p:spPr>
          <a:xfrm>
            <a:off x="938280" y="868043"/>
            <a:ext cx="9753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e-mail: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7"/>
          <p:cNvSpPr txBox="1"/>
          <p:nvPr/>
        </p:nvSpPr>
        <p:spPr>
          <a:xfrm>
            <a:off x="938280" y="2514493"/>
            <a:ext cx="9753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phone: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7"/>
          <p:cNvSpPr txBox="1"/>
          <p:nvPr>
            <p:ph idx="2" type="body"/>
          </p:nvPr>
        </p:nvSpPr>
        <p:spPr>
          <a:xfrm>
            <a:off x="938280" y="3054843"/>
            <a:ext cx="98652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AC50B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AAC50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7"/>
          <p:cNvSpPr txBox="1"/>
          <p:nvPr>
            <p:ph idx="3" type="body"/>
          </p:nvPr>
        </p:nvSpPr>
        <p:spPr>
          <a:xfrm>
            <a:off x="938280" y="3983034"/>
            <a:ext cx="98652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AC50B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AAC50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7"/>
          <p:cNvSpPr txBox="1"/>
          <p:nvPr/>
        </p:nvSpPr>
        <p:spPr>
          <a:xfrm>
            <a:off x="938280" y="5980919"/>
            <a:ext cx="9753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social: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24312" y="6029069"/>
            <a:ext cx="252042" cy="252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2660" y="6029069"/>
            <a:ext cx="252042" cy="252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76910" y="6023543"/>
            <a:ext cx="252042" cy="252042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7"/>
          <p:cNvSpPr txBox="1"/>
          <p:nvPr>
            <p:ph idx="4" type="body"/>
          </p:nvPr>
        </p:nvSpPr>
        <p:spPr>
          <a:xfrm>
            <a:off x="2667434" y="6002231"/>
            <a:ext cx="23838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7"/>
          <p:cNvSpPr txBox="1"/>
          <p:nvPr>
            <p:ph idx="5" type="body"/>
          </p:nvPr>
        </p:nvSpPr>
        <p:spPr>
          <a:xfrm>
            <a:off x="5713849" y="6002231"/>
            <a:ext cx="25479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7"/>
          <p:cNvSpPr txBox="1"/>
          <p:nvPr>
            <p:ph idx="6" type="body"/>
          </p:nvPr>
        </p:nvSpPr>
        <p:spPr>
          <a:xfrm>
            <a:off x="8839599" y="5980919"/>
            <a:ext cx="25419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5" name="Google Shape;7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-172868" y="5699770"/>
            <a:ext cx="1204330" cy="20206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 sz="1300">
                <a:solidFill>
                  <a:srgbClr val="AAC50B"/>
                </a:solidFill>
              </a:defRPr>
            </a:lvl1pPr>
            <a:lvl2pPr lvl="1" rtl="0">
              <a:buNone/>
              <a:defRPr sz="1300">
                <a:solidFill>
                  <a:srgbClr val="AAC50B"/>
                </a:solidFill>
              </a:defRPr>
            </a:lvl2pPr>
            <a:lvl3pPr lvl="2" rtl="0">
              <a:buNone/>
              <a:defRPr sz="1300">
                <a:solidFill>
                  <a:srgbClr val="AAC50B"/>
                </a:solidFill>
              </a:defRPr>
            </a:lvl3pPr>
            <a:lvl4pPr lvl="3" rtl="0">
              <a:buNone/>
              <a:defRPr sz="1300">
                <a:solidFill>
                  <a:srgbClr val="AAC50B"/>
                </a:solidFill>
              </a:defRPr>
            </a:lvl4pPr>
            <a:lvl5pPr lvl="4" rtl="0">
              <a:buNone/>
              <a:defRPr sz="1300">
                <a:solidFill>
                  <a:srgbClr val="AAC50B"/>
                </a:solidFill>
              </a:defRPr>
            </a:lvl5pPr>
            <a:lvl6pPr lvl="5" rtl="0">
              <a:buNone/>
              <a:defRPr sz="1300">
                <a:solidFill>
                  <a:srgbClr val="AAC50B"/>
                </a:solidFill>
              </a:defRPr>
            </a:lvl6pPr>
            <a:lvl7pPr lvl="6" rtl="0">
              <a:buNone/>
              <a:defRPr sz="1300">
                <a:solidFill>
                  <a:srgbClr val="AAC50B"/>
                </a:solidFill>
              </a:defRPr>
            </a:lvl7pPr>
            <a:lvl8pPr lvl="7" rtl="0">
              <a:buNone/>
              <a:defRPr sz="1300">
                <a:solidFill>
                  <a:srgbClr val="AAC50B"/>
                </a:solidFill>
              </a:defRPr>
            </a:lvl8pPr>
            <a:lvl9pPr lvl="8" rtl="0">
              <a:buNone/>
              <a:defRPr sz="1300">
                <a:solidFill>
                  <a:srgbClr val="AAC50B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 type="tx">
  <p:cSld name="TITLE_AND_BOD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ver+partners">
  <p:cSld name="3_Cover+partners">
    <p:bg>
      <p:bgPr>
        <a:solidFill>
          <a:srgbClr val="AAC50B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9"/>
          <p:cNvSpPr txBox="1"/>
          <p:nvPr/>
        </p:nvSpPr>
        <p:spPr>
          <a:xfrm>
            <a:off x="921748" y="182880"/>
            <a:ext cx="94722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b="1" i="0" lang="en-US" sz="1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thx.</a:t>
            </a:r>
            <a:endParaRPr b="1" i="0" sz="16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9"/>
          <p:cNvPicPr preferRelativeResize="0"/>
          <p:nvPr/>
        </p:nvPicPr>
        <p:blipFill rotWithShape="1">
          <a:blip r:embed="rId2">
            <a:alphaModFix/>
          </a:blip>
          <a:srcRect b="40051" l="0" r="0" t="0"/>
          <a:stretch/>
        </p:blipFill>
        <p:spPr>
          <a:xfrm rot="-5400000">
            <a:off x="9483100" y="2054836"/>
            <a:ext cx="3500014" cy="662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9"/>
          <p:cNvPicPr preferRelativeResize="0"/>
          <p:nvPr/>
        </p:nvPicPr>
        <p:blipFill rotWithShape="1">
          <a:blip r:embed="rId3">
            <a:alphaModFix/>
          </a:blip>
          <a:srcRect b="0" l="0" r="0" t="50017"/>
          <a:stretch/>
        </p:blipFill>
        <p:spPr>
          <a:xfrm>
            <a:off x="0" y="4133741"/>
            <a:ext cx="12192002" cy="27242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9"/>
          <p:cNvCxnSpPr/>
          <p:nvPr/>
        </p:nvCxnSpPr>
        <p:spPr>
          <a:xfrm>
            <a:off x="0" y="5785757"/>
            <a:ext cx="11315700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84" name="Google Shape;84;p9"/>
          <p:cNvCxnSpPr/>
          <p:nvPr/>
        </p:nvCxnSpPr>
        <p:spPr>
          <a:xfrm>
            <a:off x="11283043" y="4310743"/>
            <a:ext cx="0" cy="147510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85" name="Google Shape;85;p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 sz="1300">
                <a:solidFill>
                  <a:srgbClr val="000000"/>
                </a:solidFill>
              </a:defRPr>
            </a:lvl1pPr>
            <a:lvl2pPr lvl="1" rtl="0">
              <a:buNone/>
              <a:defRPr sz="1300">
                <a:solidFill>
                  <a:srgbClr val="000000"/>
                </a:solidFill>
              </a:defRPr>
            </a:lvl2pPr>
            <a:lvl3pPr lvl="2" rtl="0">
              <a:buNone/>
              <a:defRPr sz="1300">
                <a:solidFill>
                  <a:srgbClr val="000000"/>
                </a:solidFill>
              </a:defRPr>
            </a:lvl3pPr>
            <a:lvl4pPr lvl="3" rtl="0">
              <a:buNone/>
              <a:defRPr sz="1300">
                <a:solidFill>
                  <a:srgbClr val="000000"/>
                </a:solidFill>
              </a:defRPr>
            </a:lvl4pPr>
            <a:lvl5pPr lvl="4" rtl="0">
              <a:buNone/>
              <a:defRPr sz="1300">
                <a:solidFill>
                  <a:srgbClr val="000000"/>
                </a:solidFill>
              </a:defRPr>
            </a:lvl5pPr>
            <a:lvl6pPr lvl="5" rtl="0">
              <a:buNone/>
              <a:defRPr sz="1300">
                <a:solidFill>
                  <a:srgbClr val="000000"/>
                </a:solidFill>
              </a:defRPr>
            </a:lvl6pPr>
            <a:lvl7pPr lvl="6" rtl="0">
              <a:buNone/>
              <a:defRPr sz="1300">
                <a:solidFill>
                  <a:srgbClr val="000000"/>
                </a:solidFill>
              </a:defRPr>
            </a:lvl7pPr>
            <a:lvl8pPr lvl="7" rtl="0">
              <a:buNone/>
              <a:defRPr sz="1300">
                <a:solidFill>
                  <a:srgbClr val="000000"/>
                </a:solidFill>
              </a:defRPr>
            </a:lvl8pPr>
            <a:lvl9pPr lvl="8" rtl="0">
              <a:buNone/>
              <a:defRPr sz="13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200">
          <p15:clr>
            <a:srgbClr val="FBAE40"/>
          </p15:clr>
        </p15:guide>
        <p15:guide id="2" orient="horz" pos="249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"/>
          <p:cNvSpPr/>
          <p:nvPr/>
        </p:nvSpPr>
        <p:spPr>
          <a:xfrm>
            <a:off x="0" y="6772940"/>
            <a:ext cx="12192000" cy="85200"/>
          </a:xfrm>
          <a:prstGeom prst="rect">
            <a:avLst/>
          </a:prstGeom>
          <a:solidFill>
            <a:srgbClr val="AAC50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1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 rot="-5400000">
            <a:off x="-172868" y="5699770"/>
            <a:ext cx="1204330" cy="20206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"/>
          <p:cNvSpPr/>
          <p:nvPr/>
        </p:nvSpPr>
        <p:spPr>
          <a:xfrm>
            <a:off x="10194586" y="-1997414"/>
            <a:ext cx="3994800" cy="3994800"/>
          </a:xfrm>
          <a:prstGeom prst="pie">
            <a:avLst>
              <a:gd fmla="val 5396160" name="adj1"/>
              <a:gd fmla="val 1080906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Relationship Id="rId4" Type="http://schemas.openxmlformats.org/officeDocument/2006/relationships/image" Target="../media/image57.png"/><Relationship Id="rId9" Type="http://schemas.openxmlformats.org/officeDocument/2006/relationships/image" Target="../media/image31.png"/><Relationship Id="rId5" Type="http://schemas.openxmlformats.org/officeDocument/2006/relationships/image" Target="../media/image58.png"/><Relationship Id="rId6" Type="http://schemas.openxmlformats.org/officeDocument/2006/relationships/image" Target="../media/image27.png"/><Relationship Id="rId7" Type="http://schemas.openxmlformats.org/officeDocument/2006/relationships/image" Target="../media/image35.png"/><Relationship Id="rId8" Type="http://schemas.openxmlformats.org/officeDocument/2006/relationships/image" Target="../media/image4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7.png"/><Relationship Id="rId4" Type="http://schemas.openxmlformats.org/officeDocument/2006/relationships/image" Target="../media/image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Relationship Id="rId4" Type="http://schemas.openxmlformats.org/officeDocument/2006/relationships/image" Target="../media/image5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Relationship Id="rId4" Type="http://schemas.openxmlformats.org/officeDocument/2006/relationships/image" Target="../media/image34.png"/><Relationship Id="rId5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11" Type="http://schemas.openxmlformats.org/officeDocument/2006/relationships/image" Target="../media/image16.png"/><Relationship Id="rId10" Type="http://schemas.openxmlformats.org/officeDocument/2006/relationships/image" Target="../media/image12.png"/><Relationship Id="rId12" Type="http://schemas.openxmlformats.org/officeDocument/2006/relationships/image" Target="../media/image24.png"/><Relationship Id="rId9" Type="http://schemas.openxmlformats.org/officeDocument/2006/relationships/image" Target="../media/image15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11.png"/><Relationship Id="rId8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5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Relationship Id="rId4" Type="http://schemas.openxmlformats.org/officeDocument/2006/relationships/image" Target="../media/image5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9.png"/><Relationship Id="rId4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46.png"/><Relationship Id="rId6" Type="http://schemas.openxmlformats.org/officeDocument/2006/relationships/image" Target="../media/image25.png"/><Relationship Id="rId7" Type="http://schemas.openxmlformats.org/officeDocument/2006/relationships/image" Target="../media/image3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5.png"/><Relationship Id="rId4" Type="http://schemas.openxmlformats.org/officeDocument/2006/relationships/image" Target="../media/image5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 txBox="1"/>
          <p:nvPr/>
        </p:nvSpPr>
        <p:spPr>
          <a:xfrm>
            <a:off x="7602949" y="359685"/>
            <a:ext cx="24938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MSc Program</a:t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0"/>
          <p:cNvSpPr txBox="1"/>
          <p:nvPr/>
        </p:nvSpPr>
        <p:spPr>
          <a:xfrm>
            <a:off x="1086927" y="1919577"/>
            <a:ext cx="10075654" cy="20027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595959"/>
                </a:solidFill>
              </a:rPr>
              <a:t>Portfolio Sold-Out Problem in Numbers</a:t>
            </a:r>
            <a:endParaRPr b="1" sz="40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595959"/>
                </a:solidFill>
              </a:rPr>
              <a:t>for DeFi Lending Protocols</a:t>
            </a:r>
            <a:endParaRPr b="1" sz="4000">
              <a:solidFill>
                <a:srgbClr val="595959"/>
              </a:solidFill>
            </a:endParaRPr>
          </a:p>
        </p:txBody>
      </p:sp>
      <p:sp>
        <p:nvSpPr>
          <p:cNvPr id="92" name="Google Shape;92;p10"/>
          <p:cNvSpPr txBox="1"/>
          <p:nvPr/>
        </p:nvSpPr>
        <p:spPr>
          <a:xfrm>
            <a:off x="3695967" y="4123683"/>
            <a:ext cx="64008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Student: </a:t>
            </a:r>
            <a:r>
              <a:rPr i="1" lang="en-US" sz="2000">
                <a:solidFill>
                  <a:schemeClr val="dk1"/>
                </a:solidFill>
              </a:rPr>
              <a:t>Waralak Pariwatphan</a:t>
            </a:r>
            <a:endParaRPr sz="2000">
              <a:solidFill>
                <a:schemeClr val="dk1"/>
              </a:solidFill>
            </a:endParaRPr>
          </a:p>
          <a:p>
            <a:pPr indent="-228600" lvl="0" marL="45720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Research Advisor: </a:t>
            </a:r>
            <a:r>
              <a:rPr i="1" lang="en-US" sz="2000">
                <a:solidFill>
                  <a:schemeClr val="dk1"/>
                </a:solidFill>
              </a:rPr>
              <a:t>Yury Yanovich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93" name="Google Shape;93;p10"/>
          <p:cNvSpPr txBox="1"/>
          <p:nvPr/>
        </p:nvSpPr>
        <p:spPr>
          <a:xfrm>
            <a:off x="3204795" y="5938164"/>
            <a:ext cx="6400800" cy="340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200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October, 2023</a:t>
            </a:r>
            <a:endParaRPr sz="3200">
              <a:solidFill>
                <a:srgbClr val="595959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94" name="Google Shape;94;p10"/>
          <p:cNvSpPr txBox="1"/>
          <p:nvPr/>
        </p:nvSpPr>
        <p:spPr>
          <a:xfrm>
            <a:off x="11567855" y="6430600"/>
            <a:ext cx="6243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4546A"/>
                </a:solidFill>
              </a:rPr>
              <a:t>1</a:t>
            </a:r>
            <a:r>
              <a:rPr lang="en-US" sz="1600">
                <a:solidFill>
                  <a:srgbClr val="44546A"/>
                </a:solidFill>
              </a:rPr>
              <a:t>/32</a:t>
            </a:r>
            <a:endParaRPr sz="1600">
              <a:solidFill>
                <a:srgbClr val="44546A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9"/>
          <p:cNvSpPr/>
          <p:nvPr/>
        </p:nvSpPr>
        <p:spPr>
          <a:xfrm>
            <a:off x="9738550" y="2811550"/>
            <a:ext cx="2234100" cy="16773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9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228600">
            <a:normAutofit/>
          </a:bodyPr>
          <a:lstStyle/>
          <a:p>
            <a:pPr indent="0" lvl="0" marL="7315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Methodology : Dataset </a:t>
            </a:r>
            <a:endParaRPr/>
          </a:p>
        </p:txBody>
      </p:sp>
      <p:cxnSp>
        <p:nvCxnSpPr>
          <p:cNvPr id="288" name="Google Shape;288;p19"/>
          <p:cNvCxnSpPr>
            <a:stCxn id="289" idx="1"/>
            <a:endCxn id="290" idx="3"/>
          </p:cNvCxnSpPr>
          <p:nvPr/>
        </p:nvCxnSpPr>
        <p:spPr>
          <a:xfrm flipH="1">
            <a:off x="3626250" y="2422675"/>
            <a:ext cx="1044300" cy="1488300"/>
          </a:xfrm>
          <a:prstGeom prst="bentConnector3">
            <a:avLst>
              <a:gd fmla="val 50007" name="adj1"/>
            </a:avLst>
          </a:prstGeom>
          <a:noFill/>
          <a:ln cap="flat" cmpd="sng" w="19050">
            <a:solidFill>
              <a:srgbClr val="68A4A5"/>
            </a:solidFill>
            <a:prstDash val="dash"/>
            <a:round/>
            <a:headEnd len="med" w="med" type="stealth"/>
            <a:tailEnd len="med" w="med" type="none"/>
          </a:ln>
        </p:spPr>
      </p:cxnSp>
      <p:cxnSp>
        <p:nvCxnSpPr>
          <p:cNvPr id="291" name="Google Shape;291;p19"/>
          <p:cNvCxnSpPr>
            <a:stCxn id="290" idx="3"/>
            <a:endCxn id="292" idx="1"/>
          </p:cNvCxnSpPr>
          <p:nvPr/>
        </p:nvCxnSpPr>
        <p:spPr>
          <a:xfrm>
            <a:off x="3626100" y="3911050"/>
            <a:ext cx="1044600" cy="975600"/>
          </a:xfrm>
          <a:prstGeom prst="bentConnector3">
            <a:avLst>
              <a:gd fmla="val 49993" name="adj1"/>
            </a:avLst>
          </a:prstGeom>
          <a:noFill/>
          <a:ln cap="flat" cmpd="sng" w="19050">
            <a:solidFill>
              <a:srgbClr val="68A4A5"/>
            </a:solidFill>
            <a:prstDash val="dash"/>
            <a:round/>
            <a:headEnd len="med" w="med" type="none"/>
            <a:tailEnd len="med" w="med" type="stealth"/>
          </a:ln>
        </p:spPr>
      </p:cxnSp>
      <p:grpSp>
        <p:nvGrpSpPr>
          <p:cNvPr id="293" name="Google Shape;293;p19"/>
          <p:cNvGrpSpPr/>
          <p:nvPr/>
        </p:nvGrpSpPr>
        <p:grpSpPr>
          <a:xfrm>
            <a:off x="789900" y="1394975"/>
            <a:ext cx="2836200" cy="4654925"/>
            <a:chOff x="5742900" y="251975"/>
            <a:chExt cx="2836200" cy="4654925"/>
          </a:xfrm>
        </p:grpSpPr>
        <p:sp>
          <p:nvSpPr>
            <p:cNvPr id="294" name="Google Shape;294;p19"/>
            <p:cNvSpPr/>
            <p:nvPr/>
          </p:nvSpPr>
          <p:spPr>
            <a:xfrm>
              <a:off x="5742900" y="251975"/>
              <a:ext cx="2836200" cy="4654800"/>
            </a:xfrm>
            <a:prstGeom prst="roundRect">
              <a:avLst>
                <a:gd fmla="val 8571" name="adj"/>
              </a:avLst>
            </a:prstGeom>
            <a:solidFill>
              <a:srgbClr val="D9DAD9"/>
            </a:solidFill>
            <a:ln cap="flat" cmpd="sng" w="38100">
              <a:solidFill>
                <a:srgbClr val="D9DA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5" name="Google Shape;295;p19"/>
            <p:cNvSpPr txBox="1"/>
            <p:nvPr/>
          </p:nvSpPr>
          <p:spPr>
            <a:xfrm>
              <a:off x="6156750" y="292250"/>
              <a:ext cx="2008500" cy="36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</a:rPr>
                <a:t>Initial debt</a:t>
              </a:r>
              <a:endParaRPr sz="1800">
                <a:solidFill>
                  <a:srgbClr val="000000"/>
                </a:solidFill>
              </a:endParaRPr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5742900" y="629200"/>
              <a:ext cx="2836200" cy="4277700"/>
            </a:xfrm>
            <a:prstGeom prst="roundRect">
              <a:avLst>
                <a:gd fmla="val 8571" name="adj"/>
              </a:avLst>
            </a:prstGeom>
            <a:solidFill>
              <a:srgbClr val="FFFFFF"/>
            </a:solidFill>
            <a:ln cap="flat" cmpd="sng" w="38100">
              <a:solidFill>
                <a:srgbClr val="D9DA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96" name="Google Shape;296;p19"/>
          <p:cNvSpPr/>
          <p:nvPr/>
        </p:nvSpPr>
        <p:spPr>
          <a:xfrm>
            <a:off x="1847350" y="4957325"/>
            <a:ext cx="640200" cy="640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9"/>
          <p:cNvSpPr/>
          <p:nvPr/>
        </p:nvSpPr>
        <p:spPr>
          <a:xfrm>
            <a:off x="1847350" y="2198350"/>
            <a:ext cx="640200" cy="640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850" y="2289850"/>
            <a:ext cx="457200" cy="457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99" name="Google Shape;2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5990" y="5025963"/>
            <a:ext cx="502920" cy="5029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0" name="Google Shape;300;p19"/>
          <p:cNvCxnSpPr>
            <a:stCxn id="296" idx="1"/>
            <a:endCxn id="297" idx="1"/>
          </p:cNvCxnSpPr>
          <p:nvPr/>
        </p:nvCxnSpPr>
        <p:spPr>
          <a:xfrm flipH="1" rot="10800000">
            <a:off x="1847350" y="2518325"/>
            <a:ext cx="600" cy="2759100"/>
          </a:xfrm>
          <a:prstGeom prst="bentConnector3">
            <a:avLst>
              <a:gd fmla="val -39687500" name="adj1"/>
            </a:avLst>
          </a:prstGeom>
          <a:noFill/>
          <a:ln cap="flat" cmpd="sng" w="19050">
            <a:solidFill>
              <a:srgbClr val="68A4A5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301" name="Google Shape;301;p19"/>
          <p:cNvGrpSpPr/>
          <p:nvPr/>
        </p:nvGrpSpPr>
        <p:grpSpPr>
          <a:xfrm>
            <a:off x="1061750" y="3364838"/>
            <a:ext cx="1126500" cy="974700"/>
            <a:chOff x="4381300" y="2369100"/>
            <a:chExt cx="1126500" cy="974700"/>
          </a:xfrm>
        </p:grpSpPr>
        <p:sp>
          <p:nvSpPr>
            <p:cNvPr id="302" name="Google Shape;302;p19"/>
            <p:cNvSpPr/>
            <p:nvPr/>
          </p:nvSpPr>
          <p:spPr>
            <a:xfrm>
              <a:off x="4381300" y="2369100"/>
              <a:ext cx="1126500" cy="974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b" bIns="45700" lIns="91425" spcFirstLastPara="1" rIns="91425" wrap="square" tIns="0">
              <a:noAutofit/>
            </a:bodyPr>
            <a:lstStyle/>
            <a:p>
              <a:pPr indent="0" lvl="0" marL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0000"/>
                  </a:solidFill>
                </a:rPr>
                <a:t>Borrow </a:t>
              </a:r>
              <a:r>
                <a:rPr lang="en-US">
                  <a:solidFill>
                    <a:srgbClr val="000000"/>
                  </a:solidFill>
                </a:rPr>
                <a:t>1,000 DAI</a:t>
              </a:r>
              <a:endParaRPr>
                <a:solidFill>
                  <a:srgbClr val="000000"/>
                </a:solidFill>
              </a:endParaRPr>
            </a:p>
          </p:txBody>
        </p:sp>
        <p:pic>
          <p:nvPicPr>
            <p:cNvPr id="303" name="Google Shape;303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15950" y="2429250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04" name="Google Shape;304;p19"/>
          <p:cNvCxnSpPr>
            <a:stCxn id="296" idx="3"/>
            <a:endCxn id="297" idx="3"/>
          </p:cNvCxnSpPr>
          <p:nvPr/>
        </p:nvCxnSpPr>
        <p:spPr>
          <a:xfrm flipH="1" rot="10800000">
            <a:off x="2487550" y="2518325"/>
            <a:ext cx="600" cy="2759100"/>
          </a:xfrm>
          <a:prstGeom prst="bentConnector3">
            <a:avLst>
              <a:gd fmla="val 39687500" name="adj1"/>
            </a:avLst>
          </a:prstGeom>
          <a:noFill/>
          <a:ln cap="flat" cmpd="sng" w="19050">
            <a:solidFill>
              <a:srgbClr val="68A4A5"/>
            </a:solidFill>
            <a:prstDash val="solid"/>
            <a:round/>
            <a:headEnd len="med" w="med" type="stealth"/>
            <a:tailEnd len="med" w="med" type="none"/>
          </a:ln>
        </p:spPr>
      </p:cxnSp>
      <p:grpSp>
        <p:nvGrpSpPr>
          <p:cNvPr id="305" name="Google Shape;305;p19"/>
          <p:cNvGrpSpPr/>
          <p:nvPr/>
        </p:nvGrpSpPr>
        <p:grpSpPr>
          <a:xfrm>
            <a:off x="2057550" y="3316875"/>
            <a:ext cx="1337400" cy="1098900"/>
            <a:chOff x="7691300" y="2662800"/>
            <a:chExt cx="1337400" cy="1098900"/>
          </a:xfrm>
        </p:grpSpPr>
        <p:sp>
          <p:nvSpPr>
            <p:cNvPr id="306" name="Google Shape;306;p19"/>
            <p:cNvSpPr/>
            <p:nvPr/>
          </p:nvSpPr>
          <p:spPr>
            <a:xfrm>
              <a:off x="7691300" y="2662800"/>
              <a:ext cx="1337400" cy="1098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b" bIns="45700" lIns="91425" spcFirstLastPara="1" rIns="91425" wrap="square" tIns="0">
              <a:noAutofit/>
            </a:bodyPr>
            <a:lstStyle/>
            <a:p>
              <a:pPr indent="0" lvl="0" marL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0000"/>
                  </a:solidFill>
                </a:rPr>
                <a:t>Collateral</a:t>
              </a:r>
              <a:br>
                <a:rPr lang="en-US" sz="1600">
                  <a:solidFill>
                    <a:srgbClr val="000000"/>
                  </a:solidFill>
                </a:rPr>
              </a:br>
              <a:r>
                <a:rPr lang="en-US">
                  <a:solidFill>
                    <a:srgbClr val="000000"/>
                  </a:solidFill>
                </a:rPr>
                <a:t>1 ETH</a:t>
              </a:r>
              <a:br>
                <a:rPr lang="en-US">
                  <a:solidFill>
                    <a:srgbClr val="000000"/>
                  </a:solidFill>
                </a:rPr>
              </a:br>
              <a:r>
                <a:rPr lang="en-US">
                  <a:solidFill>
                    <a:srgbClr val="000000"/>
                  </a:solidFill>
                </a:rPr>
                <a:t>($2,000)</a:t>
              </a:r>
              <a:endParaRPr>
                <a:solidFill>
                  <a:srgbClr val="000000"/>
                </a:solidFill>
              </a:endParaRPr>
            </a:p>
          </p:txBody>
        </p:sp>
        <p:pic>
          <p:nvPicPr>
            <p:cNvPr id="307" name="Google Shape;307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131400" y="2723600"/>
              <a:ext cx="457201" cy="4572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8" name="Google Shape;308;p19"/>
          <p:cNvSpPr txBox="1"/>
          <p:nvPr/>
        </p:nvSpPr>
        <p:spPr>
          <a:xfrm>
            <a:off x="1539100" y="1800388"/>
            <a:ext cx="12567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Borrower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309" name="Google Shape;309;p19"/>
          <p:cNvSpPr txBox="1"/>
          <p:nvPr/>
        </p:nvSpPr>
        <p:spPr>
          <a:xfrm>
            <a:off x="1539100" y="5610388"/>
            <a:ext cx="12567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MakerDAO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310" name="Google Shape;310;p19"/>
          <p:cNvSpPr/>
          <p:nvPr/>
        </p:nvSpPr>
        <p:spPr>
          <a:xfrm>
            <a:off x="4670550" y="1347350"/>
            <a:ext cx="4845000" cy="1677300"/>
          </a:xfrm>
          <a:prstGeom prst="roundRect">
            <a:avLst>
              <a:gd fmla="val 10223" name="adj"/>
            </a:avLst>
          </a:prstGeom>
          <a:solidFill>
            <a:srgbClr val="C1D7BE"/>
          </a:solidFill>
          <a:ln cap="flat" cmpd="sng" w="38100">
            <a:solidFill>
              <a:srgbClr val="C1D7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9"/>
          <p:cNvSpPr/>
          <p:nvPr/>
        </p:nvSpPr>
        <p:spPr>
          <a:xfrm>
            <a:off x="4670550" y="1752775"/>
            <a:ext cx="4845000" cy="1339800"/>
          </a:xfrm>
          <a:prstGeom prst="roundRect">
            <a:avLst>
              <a:gd fmla="val 10223" name="adj"/>
            </a:avLst>
          </a:prstGeom>
          <a:solidFill>
            <a:srgbClr val="FFFFFF"/>
          </a:solidFill>
          <a:ln cap="flat" cmpd="sng" w="38100">
            <a:solidFill>
              <a:srgbClr val="C1D7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9"/>
          <p:cNvSpPr txBox="1"/>
          <p:nvPr/>
        </p:nvSpPr>
        <p:spPr>
          <a:xfrm>
            <a:off x="5775000" y="1347350"/>
            <a:ext cx="26361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Normal repayment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312" name="Google Shape;312;p19"/>
          <p:cNvGrpSpPr/>
          <p:nvPr/>
        </p:nvGrpSpPr>
        <p:grpSpPr>
          <a:xfrm>
            <a:off x="4952750" y="2068675"/>
            <a:ext cx="640200" cy="640200"/>
            <a:chOff x="1237750" y="1055350"/>
            <a:chExt cx="640200" cy="640200"/>
          </a:xfrm>
        </p:grpSpPr>
        <p:sp>
          <p:nvSpPr>
            <p:cNvPr id="313" name="Google Shape;313;p19"/>
            <p:cNvSpPr/>
            <p:nvPr/>
          </p:nvSpPr>
          <p:spPr>
            <a:xfrm>
              <a:off x="1237750" y="1055350"/>
              <a:ext cx="640200" cy="640200"/>
            </a:xfrm>
            <a:prstGeom prst="roundRect">
              <a:avLst>
                <a:gd fmla="val 16667" name="adj"/>
              </a:avLst>
            </a:prstGeom>
            <a:solidFill>
              <a:srgbClr val="D9D9D9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14" name="Google Shape;314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29250" y="1146850"/>
              <a:ext cx="457200" cy="4572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315" name="Google Shape;315;p19"/>
          <p:cNvGrpSpPr/>
          <p:nvPr/>
        </p:nvGrpSpPr>
        <p:grpSpPr>
          <a:xfrm>
            <a:off x="8574250" y="2068675"/>
            <a:ext cx="640200" cy="640200"/>
            <a:chOff x="1237750" y="3814325"/>
            <a:chExt cx="640200" cy="640200"/>
          </a:xfrm>
        </p:grpSpPr>
        <p:sp>
          <p:nvSpPr>
            <p:cNvPr id="316" name="Google Shape;316;p19"/>
            <p:cNvSpPr/>
            <p:nvPr/>
          </p:nvSpPr>
          <p:spPr>
            <a:xfrm>
              <a:off x="1237750" y="3814325"/>
              <a:ext cx="640200" cy="640200"/>
            </a:xfrm>
            <a:prstGeom prst="roundRect">
              <a:avLst>
                <a:gd fmla="val 16667" name="adj"/>
              </a:avLst>
            </a:prstGeom>
            <a:solidFill>
              <a:srgbClr val="D9D9D9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17" name="Google Shape;317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06390" y="3882963"/>
              <a:ext cx="502920" cy="50292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18" name="Google Shape;318;p19"/>
          <p:cNvCxnSpPr>
            <a:stCxn id="313" idx="0"/>
            <a:endCxn id="316" idx="0"/>
          </p:cNvCxnSpPr>
          <p:nvPr/>
        </p:nvCxnSpPr>
        <p:spPr>
          <a:xfrm flipH="1" rot="-5400000">
            <a:off x="7083350" y="258175"/>
            <a:ext cx="600" cy="3621600"/>
          </a:xfrm>
          <a:prstGeom prst="bentConnector3">
            <a:avLst>
              <a:gd fmla="val -39687500" name="adj1"/>
            </a:avLst>
          </a:prstGeom>
          <a:noFill/>
          <a:ln cap="flat" cmpd="sng" w="19050">
            <a:solidFill>
              <a:srgbClr val="68A4A5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19" name="Google Shape;319;p19"/>
          <p:cNvSpPr/>
          <p:nvPr/>
        </p:nvSpPr>
        <p:spPr>
          <a:xfrm>
            <a:off x="5930100" y="1805300"/>
            <a:ext cx="2307000" cy="50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b" bIns="45700" lIns="91425" spcFirstLastPara="1" rIns="91425" wrap="square" tIns="0">
            <a:noAutofit/>
          </a:bodyPr>
          <a:lstStyle/>
          <a:p>
            <a:pPr indent="0" lvl="0" mar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Return 1,000 DAI</a:t>
            </a:r>
            <a:br>
              <a:rPr lang="en-US" sz="1600">
                <a:solidFill>
                  <a:srgbClr val="000000"/>
                </a:solidFill>
              </a:rPr>
            </a:br>
            <a:r>
              <a:rPr lang="en-US" sz="1600">
                <a:solidFill>
                  <a:srgbClr val="000000"/>
                </a:solidFill>
              </a:rPr>
              <a:t>+ 20 DAI (interest)</a:t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320" name="Google Shape;32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1250" y="1805288"/>
            <a:ext cx="457200" cy="457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1" name="Google Shape;321;p19"/>
          <p:cNvCxnSpPr>
            <a:stCxn id="313" idx="2"/>
            <a:endCxn id="316" idx="2"/>
          </p:cNvCxnSpPr>
          <p:nvPr/>
        </p:nvCxnSpPr>
        <p:spPr>
          <a:xfrm flipH="1" rot="-5400000">
            <a:off x="7083350" y="898375"/>
            <a:ext cx="600" cy="3621600"/>
          </a:xfrm>
          <a:prstGeom prst="bentConnector3">
            <a:avLst>
              <a:gd fmla="val 39687500" name="adj1"/>
            </a:avLst>
          </a:prstGeom>
          <a:noFill/>
          <a:ln cap="flat" cmpd="sng" w="19050">
            <a:solidFill>
              <a:srgbClr val="68A4A5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322" name="Google Shape;322;p19"/>
          <p:cNvSpPr/>
          <p:nvPr/>
        </p:nvSpPr>
        <p:spPr>
          <a:xfrm>
            <a:off x="6133550" y="2585350"/>
            <a:ext cx="19896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b" bIns="45700" lIns="91425" spcFirstLastPara="1" rIns="91425" wrap="square" tIns="0">
            <a:noAutofit/>
          </a:bodyPr>
          <a:lstStyle/>
          <a:p>
            <a:pPr indent="0" lvl="0" mar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Return collateral</a:t>
            </a:r>
            <a:br>
              <a:rPr lang="en-US" sz="1600">
                <a:solidFill>
                  <a:srgbClr val="000000"/>
                </a:solidFill>
              </a:rPr>
            </a:br>
            <a:r>
              <a:rPr lang="en-US" sz="1600">
                <a:solidFill>
                  <a:srgbClr val="000000"/>
                </a:solidFill>
              </a:rPr>
              <a:t>1 ETH</a:t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323" name="Google Shape;32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3550" y="2585350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9"/>
          <p:cNvSpPr/>
          <p:nvPr/>
        </p:nvSpPr>
        <p:spPr>
          <a:xfrm>
            <a:off x="4670550" y="3244850"/>
            <a:ext cx="4845000" cy="2655900"/>
          </a:xfrm>
          <a:prstGeom prst="roundRect">
            <a:avLst>
              <a:gd fmla="val 10223" name="adj"/>
            </a:avLst>
          </a:prstGeom>
          <a:solidFill>
            <a:srgbClr val="E0CDBE"/>
          </a:solidFill>
          <a:ln cap="flat" cmpd="sng" w="38100">
            <a:solidFill>
              <a:srgbClr val="E0CD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9"/>
          <p:cNvSpPr txBox="1"/>
          <p:nvPr/>
        </p:nvSpPr>
        <p:spPr>
          <a:xfrm>
            <a:off x="5775000" y="3244850"/>
            <a:ext cx="26361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Liquidation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92" name="Google Shape;292;p19"/>
          <p:cNvSpPr/>
          <p:nvPr/>
        </p:nvSpPr>
        <p:spPr>
          <a:xfrm>
            <a:off x="4670550" y="3641800"/>
            <a:ext cx="4845000" cy="2489700"/>
          </a:xfrm>
          <a:prstGeom prst="roundRect">
            <a:avLst>
              <a:gd fmla="val 10223" name="adj"/>
            </a:avLst>
          </a:prstGeom>
          <a:solidFill>
            <a:srgbClr val="FFFFFF"/>
          </a:solidFill>
          <a:ln cap="flat" cmpd="sng" w="38100">
            <a:solidFill>
              <a:srgbClr val="E0CD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19"/>
          <p:cNvGrpSpPr/>
          <p:nvPr/>
        </p:nvGrpSpPr>
        <p:grpSpPr>
          <a:xfrm>
            <a:off x="5323463" y="5144500"/>
            <a:ext cx="640200" cy="640200"/>
            <a:chOff x="1237750" y="1055350"/>
            <a:chExt cx="640200" cy="640200"/>
          </a:xfrm>
        </p:grpSpPr>
        <p:sp>
          <p:nvSpPr>
            <p:cNvPr id="327" name="Google Shape;327;p19"/>
            <p:cNvSpPr/>
            <p:nvPr/>
          </p:nvSpPr>
          <p:spPr>
            <a:xfrm>
              <a:off x="1237750" y="1055350"/>
              <a:ext cx="640200" cy="640200"/>
            </a:xfrm>
            <a:prstGeom prst="roundRect">
              <a:avLst>
                <a:gd fmla="val 16667" name="adj"/>
              </a:avLst>
            </a:prstGeom>
            <a:solidFill>
              <a:srgbClr val="D9D9D9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28" name="Google Shape;328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29250" y="1146850"/>
              <a:ext cx="457200" cy="4572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329" name="Google Shape;329;p19"/>
          <p:cNvGrpSpPr/>
          <p:nvPr/>
        </p:nvGrpSpPr>
        <p:grpSpPr>
          <a:xfrm>
            <a:off x="7924925" y="3741913"/>
            <a:ext cx="640200" cy="640200"/>
            <a:chOff x="1237750" y="3814325"/>
            <a:chExt cx="640200" cy="640200"/>
          </a:xfrm>
        </p:grpSpPr>
        <p:sp>
          <p:nvSpPr>
            <p:cNvPr id="330" name="Google Shape;330;p19"/>
            <p:cNvSpPr/>
            <p:nvPr/>
          </p:nvSpPr>
          <p:spPr>
            <a:xfrm>
              <a:off x="1237750" y="3814325"/>
              <a:ext cx="640200" cy="640200"/>
            </a:xfrm>
            <a:prstGeom prst="roundRect">
              <a:avLst>
                <a:gd fmla="val 16667" name="adj"/>
              </a:avLst>
            </a:prstGeom>
            <a:solidFill>
              <a:srgbClr val="D9D9D9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31" name="Google Shape;331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06390" y="3882963"/>
              <a:ext cx="502920" cy="5029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2" name="Google Shape;332;p19"/>
          <p:cNvGrpSpPr/>
          <p:nvPr/>
        </p:nvGrpSpPr>
        <p:grpSpPr>
          <a:xfrm>
            <a:off x="4822225" y="3791075"/>
            <a:ext cx="1652150" cy="1125900"/>
            <a:chOff x="4504950" y="1496500"/>
            <a:chExt cx="1652150" cy="1125900"/>
          </a:xfrm>
        </p:grpSpPr>
        <p:sp>
          <p:nvSpPr>
            <p:cNvPr id="333" name="Google Shape;333;p19"/>
            <p:cNvSpPr/>
            <p:nvPr/>
          </p:nvSpPr>
          <p:spPr>
            <a:xfrm>
              <a:off x="4505000" y="1496500"/>
              <a:ext cx="1652100" cy="1125900"/>
            </a:xfrm>
            <a:prstGeom prst="roundRect">
              <a:avLst>
                <a:gd fmla="val 10600" name="adj"/>
              </a:avLst>
            </a:prstGeom>
            <a:noFill/>
            <a:ln cap="flat" cmpd="sng" w="19050">
              <a:solidFill>
                <a:srgbClr val="EA9999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990000"/>
                  </a:solidFill>
                </a:rPr>
                <a:t>ETH price drops</a:t>
              </a:r>
              <a:endParaRPr b="1">
                <a:solidFill>
                  <a:srgbClr val="990000"/>
                </a:solidFill>
              </a:endParaRPr>
            </a:p>
          </p:txBody>
        </p:sp>
        <p:sp>
          <p:nvSpPr>
            <p:cNvPr id="334" name="Google Shape;334;p19"/>
            <p:cNvSpPr txBox="1"/>
            <p:nvPr/>
          </p:nvSpPr>
          <p:spPr>
            <a:xfrm>
              <a:off x="5212850" y="1730350"/>
              <a:ext cx="914400" cy="49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990000"/>
                  </a:solidFill>
                </a:rPr>
                <a:t>1 ETH </a:t>
              </a:r>
              <a:br>
                <a:rPr lang="en-US">
                  <a:solidFill>
                    <a:srgbClr val="990000"/>
                  </a:solidFill>
                </a:rPr>
              </a:br>
              <a:r>
                <a:rPr lang="en-US">
                  <a:solidFill>
                    <a:srgbClr val="990000"/>
                  </a:solidFill>
                </a:rPr>
                <a:t>= $1,400</a:t>
              </a:r>
              <a:endParaRPr>
                <a:solidFill>
                  <a:srgbClr val="990000"/>
                </a:solidFill>
              </a:endParaRPr>
            </a:p>
          </p:txBody>
        </p:sp>
        <p:pic>
          <p:nvPicPr>
            <p:cNvPr id="335" name="Google Shape;335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716050" y="1730350"/>
              <a:ext cx="496800" cy="496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6" name="Google Shape;336;p19"/>
            <p:cNvSpPr txBox="1"/>
            <p:nvPr/>
          </p:nvSpPr>
          <p:spPr>
            <a:xfrm>
              <a:off x="4504950" y="2231650"/>
              <a:ext cx="1652100" cy="36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990000"/>
                  </a:solidFill>
                </a:rPr>
                <a:t>Collateral ratio &lt; 1.5</a:t>
              </a:r>
              <a:endParaRPr>
                <a:solidFill>
                  <a:srgbClr val="990000"/>
                </a:solidFill>
              </a:endParaRPr>
            </a:p>
          </p:txBody>
        </p:sp>
      </p:grpSp>
      <p:grpSp>
        <p:nvGrpSpPr>
          <p:cNvPr id="337" name="Google Shape;337;p19"/>
          <p:cNvGrpSpPr/>
          <p:nvPr/>
        </p:nvGrpSpPr>
        <p:grpSpPr>
          <a:xfrm>
            <a:off x="7924925" y="5144488"/>
            <a:ext cx="640200" cy="640200"/>
            <a:chOff x="7675525" y="1142400"/>
            <a:chExt cx="640200" cy="640200"/>
          </a:xfrm>
        </p:grpSpPr>
        <p:sp>
          <p:nvSpPr>
            <p:cNvPr id="338" name="Google Shape;338;p19"/>
            <p:cNvSpPr/>
            <p:nvPr/>
          </p:nvSpPr>
          <p:spPr>
            <a:xfrm>
              <a:off x="7675525" y="1142400"/>
              <a:ext cx="640200" cy="640200"/>
            </a:xfrm>
            <a:prstGeom prst="roundRect">
              <a:avLst>
                <a:gd fmla="val 16667" name="adj"/>
              </a:avLst>
            </a:prstGeom>
            <a:solidFill>
              <a:srgbClr val="D9D9D9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39" name="Google Shape;339;p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767032" y="1233907"/>
              <a:ext cx="457199" cy="45720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40" name="Google Shape;340;p19"/>
          <p:cNvCxnSpPr>
            <a:stCxn id="330" idx="3"/>
            <a:endCxn id="338" idx="3"/>
          </p:cNvCxnSpPr>
          <p:nvPr/>
        </p:nvCxnSpPr>
        <p:spPr>
          <a:xfrm>
            <a:off x="8565125" y="4062013"/>
            <a:ext cx="600" cy="1402500"/>
          </a:xfrm>
          <a:prstGeom prst="bentConnector3">
            <a:avLst>
              <a:gd fmla="val 39687500" name="adj1"/>
            </a:avLst>
          </a:prstGeom>
          <a:noFill/>
          <a:ln cap="flat" cmpd="sng" w="19050">
            <a:solidFill>
              <a:srgbClr val="68A4A5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41" name="Google Shape;341;p19"/>
          <p:cNvSpPr txBox="1"/>
          <p:nvPr/>
        </p:nvSpPr>
        <p:spPr>
          <a:xfrm>
            <a:off x="8641325" y="4500375"/>
            <a:ext cx="806400" cy="64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Collateral</a:t>
            </a:r>
            <a:br>
              <a:rPr lang="en-US">
                <a:solidFill>
                  <a:srgbClr val="000000"/>
                </a:solidFill>
              </a:rPr>
            </a:br>
            <a:r>
              <a:rPr lang="en-US">
                <a:solidFill>
                  <a:srgbClr val="000000"/>
                </a:solidFill>
              </a:rPr>
              <a:t>auction</a:t>
            </a:r>
            <a:br>
              <a:rPr lang="en-US">
                <a:solidFill>
                  <a:srgbClr val="000000"/>
                </a:solidFill>
              </a:rPr>
            </a:br>
            <a:r>
              <a:rPr lang="en-US">
                <a:solidFill>
                  <a:srgbClr val="000000"/>
                </a:solidFill>
              </a:rPr>
              <a:t>1 ETH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42" name="Google Shape;34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32050" y="4638836"/>
            <a:ext cx="363300" cy="363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3" name="Google Shape;343;p19"/>
          <p:cNvCxnSpPr>
            <a:stCxn id="338" idx="1"/>
            <a:endCxn id="330" idx="1"/>
          </p:cNvCxnSpPr>
          <p:nvPr/>
        </p:nvCxnSpPr>
        <p:spPr>
          <a:xfrm flipH="1" rot="10800000">
            <a:off x="7924925" y="4062088"/>
            <a:ext cx="600" cy="1402500"/>
          </a:xfrm>
          <a:prstGeom prst="bentConnector3">
            <a:avLst>
              <a:gd fmla="val -39687500" name="adj1"/>
            </a:avLst>
          </a:prstGeom>
          <a:noFill/>
          <a:ln cap="flat" cmpd="sng" w="19050">
            <a:solidFill>
              <a:srgbClr val="68A4A5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44" name="Google Shape;344;p19"/>
          <p:cNvSpPr txBox="1"/>
          <p:nvPr/>
        </p:nvSpPr>
        <p:spPr>
          <a:xfrm>
            <a:off x="7056325" y="4476975"/>
            <a:ext cx="1256700" cy="64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1,000 (loan) </a:t>
            </a:r>
            <a:br>
              <a:rPr lang="en-US">
                <a:solidFill>
                  <a:srgbClr val="000000"/>
                </a:solidFill>
              </a:rPr>
            </a:br>
            <a:r>
              <a:rPr lang="en-US">
                <a:solidFill>
                  <a:srgbClr val="000000"/>
                </a:solidFill>
              </a:rPr>
              <a:t>+ 20 (interest) </a:t>
            </a:r>
            <a:br>
              <a:rPr lang="en-US">
                <a:solidFill>
                  <a:srgbClr val="000000"/>
                </a:solidFill>
              </a:rPr>
            </a:br>
            <a:r>
              <a:rPr lang="en-US">
                <a:solidFill>
                  <a:srgbClr val="000000"/>
                </a:solidFill>
              </a:rPr>
              <a:t>+ 133 (penalty)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45" name="Google Shape;345;p19"/>
          <p:cNvCxnSpPr>
            <a:stCxn id="338" idx="2"/>
            <a:endCxn id="327" idx="2"/>
          </p:cNvCxnSpPr>
          <p:nvPr/>
        </p:nvCxnSpPr>
        <p:spPr>
          <a:xfrm rot="5400000">
            <a:off x="6943925" y="4484188"/>
            <a:ext cx="600" cy="2601600"/>
          </a:xfrm>
          <a:prstGeom prst="bentConnector3">
            <a:avLst>
              <a:gd fmla="val 39689583" name="adj1"/>
            </a:avLst>
          </a:prstGeom>
          <a:noFill/>
          <a:ln cap="flat" cmpd="sng" w="19050">
            <a:solidFill>
              <a:srgbClr val="68A4A5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346" name="Google Shape;34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6650" y="4638823"/>
            <a:ext cx="363300" cy="36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19"/>
          <p:cNvSpPr txBox="1"/>
          <p:nvPr/>
        </p:nvSpPr>
        <p:spPr>
          <a:xfrm>
            <a:off x="6111450" y="5615475"/>
            <a:ext cx="1652100" cy="4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0" spcFirstLastPara="1" rIns="45700" wrap="square" tIns="45700">
            <a:noAutofit/>
          </a:bodyPr>
          <a:lstStyle/>
          <a:p>
            <a:pPr indent="0" lvl="0" mar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Return remaining</a:t>
            </a:r>
            <a:br>
              <a:rPr lang="en-US">
                <a:solidFill>
                  <a:srgbClr val="000000"/>
                </a:solidFill>
              </a:rPr>
            </a:br>
            <a:r>
              <a:rPr lang="en-US">
                <a:solidFill>
                  <a:srgbClr val="000000"/>
                </a:solidFill>
              </a:rPr>
              <a:t>0.176 ETH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48" name="Google Shape;34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5250" y="5655223"/>
            <a:ext cx="363300" cy="36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19"/>
          <p:cNvSpPr txBox="1"/>
          <p:nvPr/>
        </p:nvSpPr>
        <p:spPr>
          <a:xfrm>
            <a:off x="3745125" y="1812500"/>
            <a:ext cx="8064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Normal case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50" name="Google Shape;350;p19"/>
          <p:cNvSpPr txBox="1"/>
          <p:nvPr/>
        </p:nvSpPr>
        <p:spPr>
          <a:xfrm>
            <a:off x="3611625" y="4936700"/>
            <a:ext cx="1044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Liquidation case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51" name="Google Shape;351;p19"/>
          <p:cNvSpPr txBox="1"/>
          <p:nvPr/>
        </p:nvSpPr>
        <p:spPr>
          <a:xfrm>
            <a:off x="2850100" y="6214325"/>
            <a:ext cx="398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MakerDAO loan system</a:t>
            </a:r>
            <a:endParaRPr sz="1600"/>
          </a:p>
        </p:txBody>
      </p:sp>
      <p:grpSp>
        <p:nvGrpSpPr>
          <p:cNvPr id="352" name="Google Shape;352;p19"/>
          <p:cNvGrpSpPr/>
          <p:nvPr/>
        </p:nvGrpSpPr>
        <p:grpSpPr>
          <a:xfrm>
            <a:off x="9738544" y="2844323"/>
            <a:ext cx="2311168" cy="1908626"/>
            <a:chOff x="11190827" y="1330813"/>
            <a:chExt cx="2307015" cy="1921500"/>
          </a:xfrm>
        </p:grpSpPr>
        <p:sp>
          <p:nvSpPr>
            <p:cNvPr id="353" name="Google Shape;353;p19"/>
            <p:cNvSpPr txBox="1"/>
            <p:nvPr/>
          </p:nvSpPr>
          <p:spPr>
            <a:xfrm>
              <a:off x="11190842" y="1330813"/>
              <a:ext cx="2307000" cy="192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/>
                <a:t>Daily data</a:t>
              </a:r>
              <a:endParaRPr b="1" sz="2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800"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r>
                <a:rPr lang="en-US" sz="1800"/>
                <a:t>  is borrowers with </a:t>
              </a:r>
              <a:br>
                <a:rPr lang="en-US" sz="1800"/>
              </a:br>
              <a:r>
                <a:rPr lang="en-US" sz="1800"/>
                <a:t>     debt amounts. </a:t>
              </a:r>
              <a:endParaRPr sz="1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1800">
                  <a:latin typeface="Times New Roman"/>
                  <a:ea typeface="Times New Roman"/>
                  <a:cs typeface="Times New Roman"/>
                  <a:sym typeface="Times New Roman"/>
                </a:rPr>
                <a:t>K </a:t>
              </a:r>
              <a:r>
                <a:rPr lang="en-US" sz="1800"/>
                <a:t> is a covariance </a:t>
              </a:r>
              <a:br>
                <a:rPr lang="en-US" sz="1800"/>
              </a:br>
              <a:r>
                <a:rPr lang="en-US" sz="1800"/>
                <a:t>     for their defaults.</a:t>
              </a:r>
              <a:endParaRPr sz="1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/>
            </a:p>
          </p:txBody>
        </p:sp>
        <p:pic>
          <p:nvPicPr>
            <p:cNvPr id="354" name="Google Shape;354;p1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1190827" y="1657447"/>
              <a:ext cx="274156" cy="313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5" name="Google Shape;355;p19"/>
          <p:cNvSpPr txBox="1"/>
          <p:nvPr/>
        </p:nvSpPr>
        <p:spPr>
          <a:xfrm>
            <a:off x="11350698" y="6430600"/>
            <a:ext cx="8415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4546A"/>
                </a:solidFill>
              </a:rPr>
              <a:t>10</a:t>
            </a:r>
            <a:r>
              <a:rPr lang="en-US" sz="1600">
                <a:solidFill>
                  <a:srgbClr val="44546A"/>
                </a:solidFill>
              </a:rPr>
              <a:t>/32</a:t>
            </a:r>
            <a:endParaRPr sz="1600">
              <a:solidFill>
                <a:srgbClr val="44546A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0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228600">
            <a:normAutofit/>
          </a:bodyPr>
          <a:lstStyle/>
          <a:p>
            <a:pPr indent="0" lvl="0" marL="7315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 : Portfolio sold-out problem</a:t>
            </a:r>
            <a:endParaRPr/>
          </a:p>
        </p:txBody>
      </p:sp>
      <p:sp>
        <p:nvSpPr>
          <p:cNvPr id="362" name="Google Shape;362;p20"/>
          <p:cNvSpPr/>
          <p:nvPr/>
        </p:nvSpPr>
        <p:spPr>
          <a:xfrm rot="5400000">
            <a:off x="7320588" y="3183638"/>
            <a:ext cx="475500" cy="28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8888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63" name="Google Shape;363;p20"/>
          <p:cNvGraphicFramePr/>
          <p:nvPr/>
        </p:nvGraphicFramePr>
        <p:xfrm>
          <a:off x="2864498" y="212918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{B74A4200-A708-4AE7-95C8-017E68D5F34F}</a:tableStyleId>
              </a:tblPr>
              <a:tblGrid>
                <a:gridCol w="1937650"/>
                <a:gridCol w="2198475"/>
                <a:gridCol w="2326900"/>
              </a:tblGrid>
              <a:tr h="377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/>
                    </a:p>
                  </a:txBody>
                  <a:tcPr marT="27725" marB="27725" marR="55475" marL="55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Discrete</a:t>
                      </a:r>
                      <a:endParaRPr sz="2000" u="none" cap="none" strike="noStrike"/>
                    </a:p>
                  </a:txBody>
                  <a:tcPr marT="27725" marB="27725" marR="55475" marL="55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Continuous</a:t>
                      </a:r>
                      <a:endParaRPr sz="2000" u="none" cap="none" strike="noStrike"/>
                    </a:p>
                  </a:txBody>
                  <a:tcPr marT="27725" marB="27725" marR="55475" marL="55475" anchor="ctr"/>
                </a:tc>
              </a:tr>
              <a:tr h="665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Homogeneous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725" marB="27725" marR="55475" marL="55475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optimal explicit</a:t>
                      </a:r>
                      <a:br>
                        <a:rPr lang="en-US" sz="2000">
                          <a:solidFill>
                            <a:schemeClr val="dk1"/>
                          </a:solidFill>
                        </a:rPr>
                      </a:b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solution</a:t>
                      </a:r>
                      <a:endParaRPr sz="2000"/>
                    </a:p>
                  </a:txBody>
                  <a:tcPr marT="27725" marB="27725" marR="55475" marL="55475" anchor="ctr"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B">
                        <a:alpha val="520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optimal explicit</a:t>
                      </a:r>
                      <a:br>
                        <a:rPr lang="en-US" sz="2000">
                          <a:solidFill>
                            <a:schemeClr val="dk1"/>
                          </a:solidFill>
                        </a:rPr>
                      </a:b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solution</a:t>
                      </a:r>
                      <a:endParaRPr sz="2000"/>
                    </a:p>
                  </a:txBody>
                  <a:tcPr marT="27725" marB="27725" marR="55475" marL="55475" anchor="ctr">
                    <a:solidFill>
                      <a:srgbClr val="AAC50B">
                        <a:alpha val="52040"/>
                      </a:srgbClr>
                    </a:solidFill>
                  </a:tcPr>
                </a:tc>
              </a:tr>
              <a:tr h="665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Independent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725" marB="27725" marR="55475" marL="55475" anchor="ctr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to be solved</a:t>
                      </a:r>
                      <a:endParaRPr sz="2000" u="none" cap="none" strike="noStrike"/>
                    </a:p>
                  </a:txBody>
                  <a:tcPr marT="27725" marB="27725" marR="55475" marL="55475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to be solved</a:t>
                      </a:r>
                      <a:endParaRPr sz="2000" u="none" cap="none" strike="noStrike"/>
                    </a:p>
                  </a:txBody>
                  <a:tcPr marT="27725" marB="27725" marR="55475" marL="55475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9CB9C"/>
                    </a:solidFill>
                  </a:tcPr>
                </a:tc>
              </a:tr>
              <a:tr h="665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General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725" marB="27725" marR="55475" marL="55475" anchor="ctr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to be solved</a:t>
                      </a:r>
                      <a:endParaRPr sz="2000"/>
                    </a:p>
                  </a:txBody>
                  <a:tcPr marT="27725" marB="27725" marR="55475" marL="55475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numerical solution</a:t>
                      </a:r>
                      <a:endParaRPr sz="2000" u="none" cap="none" strike="noStrike"/>
                    </a:p>
                  </a:txBody>
                  <a:tcPr marT="27725" marB="27725" marR="55475" marL="55475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9CB9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4" name="Google Shape;364;p20"/>
          <p:cNvGraphicFramePr/>
          <p:nvPr/>
        </p:nvGraphicFramePr>
        <p:xfrm>
          <a:off x="556200" y="6329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{A1AA8D19-216D-4A99-9091-C456714FF25A}</a:tableStyleId>
              </a:tblPr>
              <a:tblGrid>
                <a:gridCol w="749800"/>
                <a:gridCol w="1941775"/>
                <a:gridCol w="1797025"/>
                <a:gridCol w="2538900"/>
                <a:gridCol w="2466525"/>
                <a:gridCol w="1507525"/>
              </a:tblGrid>
              <a:tr h="339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434343"/>
                          </a:solidFill>
                        </a:rPr>
                        <a:t>Results</a:t>
                      </a:r>
                      <a:endParaRPr b="1" sz="12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rgbClr val="B7B7B7"/>
                          </a:solidFill>
                        </a:rPr>
                        <a:t>01  Theorem-Continuous</a:t>
                      </a:r>
                      <a:endParaRPr sz="1200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2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rgbClr val="B7B7B7"/>
                          </a:solidFill>
                        </a:rPr>
                        <a:t>02  Theorem-Discrete</a:t>
                      </a:r>
                      <a:endParaRPr sz="1200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2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B7B7B7"/>
                          </a:solidFill>
                        </a:rPr>
                        <a:t>03  </a:t>
                      </a:r>
                      <a:r>
                        <a:rPr lang="en-US" sz="1200">
                          <a:solidFill>
                            <a:srgbClr val="B7B7B7"/>
                          </a:solidFill>
                        </a:rPr>
                        <a:t>Apply Data-Continuous General</a:t>
                      </a:r>
                      <a:endParaRPr sz="12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2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B7B7B7"/>
                          </a:solidFill>
                        </a:rPr>
                        <a:t>04  </a:t>
                      </a:r>
                      <a:r>
                        <a:rPr lang="en-US" sz="1200">
                          <a:solidFill>
                            <a:srgbClr val="B7B7B7"/>
                          </a:solidFill>
                        </a:rPr>
                        <a:t>Apply Data-Discrete General</a:t>
                      </a:r>
                      <a:endParaRPr sz="12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2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B7B7B7"/>
                          </a:solidFill>
                        </a:rPr>
                        <a:t>05  </a:t>
                      </a:r>
                      <a:r>
                        <a:rPr lang="en-US" sz="1200">
                          <a:solidFill>
                            <a:srgbClr val="B7B7B7"/>
                          </a:solidFill>
                        </a:rPr>
                        <a:t>Discussion</a:t>
                      </a:r>
                      <a:endParaRPr sz="12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2157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65" name="Google Shape;365;p20"/>
          <p:cNvSpPr txBox="1"/>
          <p:nvPr/>
        </p:nvSpPr>
        <p:spPr>
          <a:xfrm>
            <a:off x="11350698" y="6430600"/>
            <a:ext cx="8415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4546A"/>
                </a:solidFill>
              </a:rPr>
              <a:t>11</a:t>
            </a:r>
            <a:r>
              <a:rPr lang="en-US" sz="1600">
                <a:solidFill>
                  <a:srgbClr val="44546A"/>
                </a:solidFill>
              </a:rPr>
              <a:t>/32</a:t>
            </a:r>
            <a:endParaRPr sz="1600">
              <a:solidFill>
                <a:srgbClr val="44546A"/>
              </a:solidFill>
            </a:endParaRPr>
          </a:p>
        </p:txBody>
      </p:sp>
      <p:graphicFrame>
        <p:nvGraphicFramePr>
          <p:cNvPr id="366" name="Google Shape;366;p20"/>
          <p:cNvGraphicFramePr/>
          <p:nvPr/>
        </p:nvGraphicFramePr>
        <p:xfrm>
          <a:off x="2864511" y="212920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{B74A4200-A708-4AE7-95C8-017E68D5F34F}</a:tableStyleId>
              </a:tblPr>
              <a:tblGrid>
                <a:gridCol w="1937650"/>
                <a:gridCol w="2198475"/>
                <a:gridCol w="2326900"/>
              </a:tblGrid>
              <a:tr h="377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/>
                    </a:p>
                  </a:txBody>
                  <a:tcPr marT="27725" marB="27725" marR="55475" marL="55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Discrete</a:t>
                      </a:r>
                      <a:endParaRPr sz="2000" u="none" cap="none" strike="noStrike"/>
                    </a:p>
                  </a:txBody>
                  <a:tcPr marT="27725" marB="27725" marR="55475" marL="55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Continuous</a:t>
                      </a:r>
                      <a:endParaRPr sz="2000" u="none" cap="none" strike="noStrike"/>
                    </a:p>
                  </a:txBody>
                  <a:tcPr marT="27725" marB="27725" marR="55475" marL="55475" anchor="ctr"/>
                </a:tc>
              </a:tr>
              <a:tr h="665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Homogeneous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725" marB="27725" marR="55475" marL="55475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optimal explicit</a:t>
                      </a:r>
                      <a:br>
                        <a:rPr lang="en-US" sz="2000">
                          <a:solidFill>
                            <a:schemeClr val="dk1"/>
                          </a:solidFill>
                        </a:rPr>
                      </a:b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solution</a:t>
                      </a:r>
                      <a:endParaRPr sz="2000"/>
                    </a:p>
                  </a:txBody>
                  <a:tcPr marT="27725" marB="27725" marR="55475" marL="55475" anchor="ctr">
                    <a:solidFill>
                      <a:srgbClr val="AAC50B">
                        <a:alpha val="520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optimal explicit</a:t>
                      </a:r>
                      <a:br>
                        <a:rPr lang="en-US" sz="2000">
                          <a:solidFill>
                            <a:schemeClr val="dk1"/>
                          </a:solidFill>
                        </a:rPr>
                      </a:b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solution</a:t>
                      </a:r>
                      <a:endParaRPr sz="2000"/>
                    </a:p>
                  </a:txBody>
                  <a:tcPr marT="27725" marB="27725" marR="55475" marL="55475" anchor="ctr">
                    <a:solidFill>
                      <a:srgbClr val="AAC50B">
                        <a:alpha val="52040"/>
                      </a:srgbClr>
                    </a:solidFill>
                  </a:tcPr>
                </a:tc>
              </a:tr>
              <a:tr h="665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Independent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725" marB="27725" marR="55475" marL="55475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NPH</a:t>
                      </a:r>
                      <a:endParaRPr sz="2000" u="none" cap="none" strike="noStrike"/>
                    </a:p>
                  </a:txBody>
                  <a:tcPr marT="27725" marB="27725" marR="55475" marL="55475" anchor="ctr">
                    <a:solidFill>
                      <a:srgbClr val="AAC50B">
                        <a:alpha val="520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optimal numerical solution</a:t>
                      </a:r>
                      <a:endParaRPr sz="2000"/>
                    </a:p>
                  </a:txBody>
                  <a:tcPr marT="27725" marB="27725" marR="55475" marL="55475" anchor="ctr">
                    <a:solidFill>
                      <a:srgbClr val="AAC50B">
                        <a:alpha val="52040"/>
                      </a:srgbClr>
                    </a:solidFill>
                  </a:tcPr>
                </a:tc>
              </a:tr>
              <a:tr h="665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General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725" marB="27725" marR="55475" marL="55475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NPH</a:t>
                      </a:r>
                      <a:endParaRPr sz="2000" u="none" cap="none" strike="noStrike"/>
                    </a:p>
                  </a:txBody>
                  <a:tcPr marT="27725" marB="27725" marR="55475" marL="55475" anchor="ctr">
                    <a:solidFill>
                      <a:srgbClr val="AAC50B">
                        <a:alpha val="520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optimal numerical solution</a:t>
                      </a:r>
                      <a:endParaRPr sz="2000"/>
                    </a:p>
                  </a:txBody>
                  <a:tcPr marT="27725" marB="27725" marR="55475" marL="55475" anchor="ctr">
                    <a:solidFill>
                      <a:srgbClr val="AAC50B">
                        <a:alpha val="5204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67" name="Google Shape;367;p20"/>
          <p:cNvSpPr txBox="1"/>
          <p:nvPr/>
        </p:nvSpPr>
        <p:spPr>
          <a:xfrm>
            <a:off x="3383100" y="4726700"/>
            <a:ext cx="54258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Solutions for portfolio sold-out special cases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3104700"/>
            <a:ext cx="8771125" cy="2220824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21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228600">
            <a:normAutofit/>
          </a:bodyPr>
          <a:lstStyle/>
          <a:p>
            <a:pPr indent="0" lvl="0" marL="7315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 : Continuous General Case </a:t>
            </a:r>
            <a:endParaRPr/>
          </a:p>
        </p:txBody>
      </p:sp>
      <p:pic>
        <p:nvPicPr>
          <p:cNvPr id="375" name="Google Shape;37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7825" y="5270313"/>
            <a:ext cx="3788181" cy="9889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76" name="Google Shape;376;p21"/>
          <p:cNvGraphicFramePr/>
          <p:nvPr/>
        </p:nvGraphicFramePr>
        <p:xfrm>
          <a:off x="556200" y="6329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{A1AA8D19-216D-4A99-9091-C456714FF25A}</a:tableStyleId>
              </a:tblPr>
              <a:tblGrid>
                <a:gridCol w="749800"/>
                <a:gridCol w="1941775"/>
                <a:gridCol w="1797025"/>
                <a:gridCol w="2538900"/>
                <a:gridCol w="2466525"/>
                <a:gridCol w="1507525"/>
              </a:tblGrid>
              <a:tr h="339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434343"/>
                          </a:solidFill>
                        </a:rPr>
                        <a:t>Results</a:t>
                      </a:r>
                      <a:endParaRPr b="1" sz="12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434343"/>
                          </a:solidFill>
                        </a:rPr>
                        <a:t>01  </a:t>
                      </a:r>
                      <a:r>
                        <a:rPr b="1" lang="en-US" sz="1200">
                          <a:solidFill>
                            <a:srgbClr val="434343"/>
                          </a:solidFill>
                        </a:rPr>
                        <a:t>Theorem-Continuous</a:t>
                      </a:r>
                      <a:endParaRPr b="1" sz="12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591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rgbClr val="B7B7B7"/>
                          </a:solidFill>
                        </a:rPr>
                        <a:t>02  Theorem-Discrete</a:t>
                      </a:r>
                      <a:endParaRPr sz="1200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2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B7B7B7"/>
                          </a:solidFill>
                        </a:rPr>
                        <a:t>03  </a:t>
                      </a:r>
                      <a:r>
                        <a:rPr lang="en-US" sz="1200">
                          <a:solidFill>
                            <a:srgbClr val="B7B7B7"/>
                          </a:solidFill>
                        </a:rPr>
                        <a:t>Apply Data-Continuous General</a:t>
                      </a:r>
                      <a:endParaRPr sz="12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2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B7B7B7"/>
                          </a:solidFill>
                        </a:rPr>
                        <a:t>04  </a:t>
                      </a:r>
                      <a:r>
                        <a:rPr lang="en-US" sz="1200">
                          <a:solidFill>
                            <a:srgbClr val="B7B7B7"/>
                          </a:solidFill>
                        </a:rPr>
                        <a:t>Apply Data-Discrete General</a:t>
                      </a:r>
                      <a:endParaRPr sz="12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2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B7B7B7"/>
                          </a:solidFill>
                        </a:rPr>
                        <a:t>05  </a:t>
                      </a:r>
                      <a:r>
                        <a:rPr lang="en-US" sz="1200">
                          <a:solidFill>
                            <a:srgbClr val="B7B7B7"/>
                          </a:solidFill>
                        </a:rPr>
                        <a:t>Discussion</a:t>
                      </a:r>
                      <a:endParaRPr sz="12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2157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77" name="Google Shape;377;p21"/>
          <p:cNvSpPr txBox="1"/>
          <p:nvPr/>
        </p:nvSpPr>
        <p:spPr>
          <a:xfrm>
            <a:off x="11350698" y="6430600"/>
            <a:ext cx="8415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4546A"/>
                </a:solidFill>
              </a:rPr>
              <a:t>12</a:t>
            </a:r>
            <a:r>
              <a:rPr lang="en-US" sz="1600">
                <a:solidFill>
                  <a:srgbClr val="44546A"/>
                </a:solidFill>
              </a:rPr>
              <a:t>/32</a:t>
            </a:r>
            <a:endParaRPr sz="1600">
              <a:solidFill>
                <a:srgbClr val="44546A"/>
              </a:solidFill>
            </a:endParaRPr>
          </a:p>
        </p:txBody>
      </p:sp>
      <p:sp>
        <p:nvSpPr>
          <p:cNvPr id="378" name="Google Shape;378;p21"/>
          <p:cNvSpPr txBox="1"/>
          <p:nvPr/>
        </p:nvSpPr>
        <p:spPr>
          <a:xfrm>
            <a:off x="1066800" y="1241825"/>
            <a:ext cx="74160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00"/>
              <a:t>Theorem 2.</a:t>
            </a:r>
            <a:r>
              <a:rPr lang="en-US" sz="1900"/>
              <a:t> Portfolio sold-out problem is polynomial reducible to second order cone programming.</a:t>
            </a:r>
            <a:br>
              <a:rPr lang="en-US" sz="1900"/>
            </a:b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→ optimal numerical solution.</a:t>
            </a:r>
            <a:endParaRPr i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79" name="Google Shape;379;p21"/>
          <p:cNvSpPr txBox="1"/>
          <p:nvPr/>
        </p:nvSpPr>
        <p:spPr>
          <a:xfrm>
            <a:off x="1596050" y="2719925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00">
                <a:solidFill>
                  <a:schemeClr val="dk1"/>
                </a:solidFill>
              </a:rPr>
              <a:t>Proof.</a:t>
            </a:r>
            <a:endParaRPr/>
          </a:p>
        </p:txBody>
      </p:sp>
      <p:sp>
        <p:nvSpPr>
          <p:cNvPr id="380" name="Google Shape;380;p21"/>
          <p:cNvSpPr/>
          <p:nvPr/>
        </p:nvSpPr>
        <p:spPr>
          <a:xfrm>
            <a:off x="860350" y="1171450"/>
            <a:ext cx="7416000" cy="1396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92A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1"/>
          <p:cNvSpPr/>
          <p:nvPr/>
        </p:nvSpPr>
        <p:spPr>
          <a:xfrm>
            <a:off x="7370900" y="1838250"/>
            <a:ext cx="4059000" cy="1614300"/>
          </a:xfrm>
          <a:prstGeom prst="rect">
            <a:avLst/>
          </a:prstGeom>
          <a:solidFill>
            <a:srgbClr val="E2F4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21"/>
          <p:cNvSpPr txBox="1"/>
          <p:nvPr/>
        </p:nvSpPr>
        <p:spPr>
          <a:xfrm>
            <a:off x="9074450" y="2143050"/>
            <a:ext cx="23556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700" lIns="55425" spcFirstLastPara="1" rIns="55425" wrap="square" tIns="27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LP: linear program, </a:t>
            </a:r>
            <a:endParaRPr b="0" i="0" sz="110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QP: quadratic program, </a:t>
            </a:r>
            <a:endParaRPr b="0" i="0" sz="110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SOCP second-order cone program, </a:t>
            </a:r>
            <a:endParaRPr b="0" i="0" sz="110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SDP: semidefinite program, </a:t>
            </a:r>
            <a:endParaRPr b="0" i="0" sz="110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CP: cone program.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3" name="Google Shape;383;p21"/>
          <p:cNvGrpSpPr/>
          <p:nvPr/>
        </p:nvGrpSpPr>
        <p:grpSpPr>
          <a:xfrm>
            <a:off x="7501025" y="1859280"/>
            <a:ext cx="1463100" cy="1523320"/>
            <a:chOff x="7805825" y="1554480"/>
            <a:chExt cx="1463100" cy="1523320"/>
          </a:xfrm>
        </p:grpSpPr>
        <p:grpSp>
          <p:nvGrpSpPr>
            <p:cNvPr id="384" name="Google Shape;384;p21"/>
            <p:cNvGrpSpPr/>
            <p:nvPr/>
          </p:nvGrpSpPr>
          <p:grpSpPr>
            <a:xfrm>
              <a:off x="7805825" y="1614700"/>
              <a:ext cx="1463100" cy="1463100"/>
              <a:chOff x="6967625" y="1843300"/>
              <a:chExt cx="1463100" cy="1463100"/>
            </a:xfrm>
          </p:grpSpPr>
          <p:sp>
            <p:nvSpPr>
              <p:cNvPr id="385" name="Google Shape;385;p21"/>
              <p:cNvSpPr/>
              <p:nvPr/>
            </p:nvSpPr>
            <p:spPr>
              <a:xfrm>
                <a:off x="6967625" y="1843300"/>
                <a:ext cx="1463100" cy="1463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21"/>
              <p:cNvSpPr/>
              <p:nvPr/>
            </p:nvSpPr>
            <p:spPr>
              <a:xfrm>
                <a:off x="7081925" y="2071900"/>
                <a:ext cx="1234500" cy="12345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21"/>
              <p:cNvSpPr/>
              <p:nvPr/>
            </p:nvSpPr>
            <p:spPr>
              <a:xfrm>
                <a:off x="7196225" y="2300500"/>
                <a:ext cx="1005900" cy="1005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21"/>
              <p:cNvSpPr/>
              <p:nvPr/>
            </p:nvSpPr>
            <p:spPr>
              <a:xfrm>
                <a:off x="7310525" y="2529100"/>
                <a:ext cx="777300" cy="7773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21"/>
              <p:cNvSpPr/>
              <p:nvPr/>
            </p:nvSpPr>
            <p:spPr>
              <a:xfrm>
                <a:off x="7424825" y="2757700"/>
                <a:ext cx="548700" cy="5487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0" name="Google Shape;390;p21"/>
            <p:cNvSpPr txBox="1"/>
            <p:nvPr/>
          </p:nvSpPr>
          <p:spPr>
            <a:xfrm>
              <a:off x="8244125" y="1554480"/>
              <a:ext cx="5865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CP</a:t>
              </a:r>
              <a:endParaRPr sz="1100"/>
            </a:p>
          </p:txBody>
        </p:sp>
        <p:sp>
          <p:nvSpPr>
            <p:cNvPr id="391" name="Google Shape;391;p21"/>
            <p:cNvSpPr txBox="1"/>
            <p:nvPr/>
          </p:nvSpPr>
          <p:spPr>
            <a:xfrm>
              <a:off x="8244125" y="1783080"/>
              <a:ext cx="5865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SDP</a:t>
              </a:r>
              <a:endParaRPr sz="1100"/>
            </a:p>
          </p:txBody>
        </p:sp>
        <p:sp>
          <p:nvSpPr>
            <p:cNvPr id="392" name="Google Shape;392;p21"/>
            <p:cNvSpPr txBox="1"/>
            <p:nvPr/>
          </p:nvSpPr>
          <p:spPr>
            <a:xfrm>
              <a:off x="8244125" y="2011680"/>
              <a:ext cx="5865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SOCP</a:t>
              </a:r>
              <a:endParaRPr sz="1100"/>
            </a:p>
          </p:txBody>
        </p:sp>
        <p:sp>
          <p:nvSpPr>
            <p:cNvPr id="393" name="Google Shape;393;p21"/>
            <p:cNvSpPr txBox="1"/>
            <p:nvPr/>
          </p:nvSpPr>
          <p:spPr>
            <a:xfrm>
              <a:off x="8244125" y="2240280"/>
              <a:ext cx="5865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QP</a:t>
              </a:r>
              <a:endParaRPr sz="1100"/>
            </a:p>
          </p:txBody>
        </p:sp>
        <p:sp>
          <p:nvSpPr>
            <p:cNvPr id="394" name="Google Shape;394;p21"/>
            <p:cNvSpPr txBox="1"/>
            <p:nvPr/>
          </p:nvSpPr>
          <p:spPr>
            <a:xfrm>
              <a:off x="8244125" y="2621280"/>
              <a:ext cx="5865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L</a:t>
              </a:r>
              <a:r>
                <a:rPr lang="en-US" sz="1100"/>
                <a:t>P</a:t>
              </a:r>
              <a:endParaRPr sz="11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2"/>
          <p:cNvSpPr/>
          <p:nvPr/>
        </p:nvSpPr>
        <p:spPr>
          <a:xfrm>
            <a:off x="2574650" y="1469325"/>
            <a:ext cx="6328500" cy="13257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2"/>
          <p:cNvSpPr txBox="1"/>
          <p:nvPr>
            <p:ph type="title"/>
          </p:nvPr>
        </p:nvSpPr>
        <p:spPr>
          <a:xfrm>
            <a:off x="0" y="0"/>
            <a:ext cx="11459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228600">
            <a:normAutofit/>
          </a:bodyPr>
          <a:lstStyle/>
          <a:p>
            <a:pPr indent="0" lvl="0" marL="73152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 : </a:t>
            </a:r>
            <a:r>
              <a:rPr lang="en-US" sz="2866"/>
              <a:t>Continuous Independent  and General Cases</a:t>
            </a:r>
            <a:r>
              <a:rPr lang="en-US" sz="2966"/>
              <a:t> </a:t>
            </a:r>
            <a:endParaRPr sz="2966"/>
          </a:p>
        </p:txBody>
      </p:sp>
      <p:graphicFrame>
        <p:nvGraphicFramePr>
          <p:cNvPr id="402" name="Google Shape;402;p22"/>
          <p:cNvGraphicFramePr/>
          <p:nvPr/>
        </p:nvGraphicFramePr>
        <p:xfrm>
          <a:off x="2440123" y="340737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{B74A4200-A708-4AE7-95C8-017E68D5F34F}</a:tableStyleId>
              </a:tblPr>
              <a:tblGrid>
                <a:gridCol w="1937625"/>
                <a:gridCol w="2198475"/>
                <a:gridCol w="2326925"/>
              </a:tblGrid>
              <a:tr h="432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/>
                    </a:p>
                  </a:txBody>
                  <a:tcPr marT="27725" marB="27725" marR="55475" marL="55475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Discrete</a:t>
                      </a:r>
                      <a:endParaRPr sz="2000" u="none" cap="none" strike="noStrike"/>
                    </a:p>
                  </a:txBody>
                  <a:tcPr marT="27725" marB="27725" marR="55475" marL="55475" anchor="ctr"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Continuous</a:t>
                      </a:r>
                      <a:endParaRPr sz="2000" u="none" cap="none" strike="noStrike"/>
                    </a:p>
                  </a:txBody>
                  <a:tcPr marT="27725" marB="27725" marR="55475" marL="55475" anchor="ctr"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D"/>
                    </a:solidFill>
                  </a:tcPr>
                </a:tc>
              </a:tr>
              <a:tr h="664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Homogeneous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725" marB="27725" marR="55475" marL="55475" anchor="ctr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optimal explicit</a:t>
                      </a:r>
                      <a:br>
                        <a:rPr lang="en-US" sz="2000">
                          <a:solidFill>
                            <a:schemeClr val="dk1"/>
                          </a:solidFill>
                        </a:rPr>
                      </a:b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solution</a:t>
                      </a:r>
                      <a:endParaRPr sz="2000"/>
                    </a:p>
                  </a:txBody>
                  <a:tcPr marT="27725" marB="27725" marR="55475" marL="55475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B">
                        <a:alpha val="520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optimal explicit</a:t>
                      </a:r>
                      <a:br>
                        <a:rPr lang="en-US" sz="2000">
                          <a:solidFill>
                            <a:schemeClr val="dk1"/>
                          </a:solidFill>
                        </a:rPr>
                      </a:b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solution</a:t>
                      </a:r>
                      <a:endParaRPr sz="2000"/>
                    </a:p>
                  </a:txBody>
                  <a:tcPr marT="27725" marB="27725" marR="55475" marL="55475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B">
                        <a:alpha val="52040"/>
                      </a:srgbClr>
                    </a:solidFill>
                  </a:tcPr>
                </a:tc>
              </a:tr>
              <a:tr h="63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Independent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725" marB="27725" marR="55475" marL="55475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to be solved</a:t>
                      </a:r>
                      <a:endParaRPr sz="2000" u="none" cap="none" strike="noStrike"/>
                    </a:p>
                  </a:txBody>
                  <a:tcPr marT="27725" marB="27725" marR="55475" marL="55475" anchor="ctr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to be solved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27725" marB="27725" marR="55475" marL="55475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664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General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725" marB="27725" marR="55475" marL="55475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to be solved</a:t>
                      </a:r>
                      <a:endParaRPr sz="2000" u="none" cap="none" strike="noStrike"/>
                    </a:p>
                  </a:txBody>
                  <a:tcPr marT="27725" marB="27725" marR="55475" marL="55475" anchor="ctr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optimal numerical solution</a:t>
                      </a:r>
                      <a:endParaRPr sz="2000"/>
                    </a:p>
                  </a:txBody>
                  <a:tcPr marT="27725" marB="27725" marR="55475" marL="55475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B">
                        <a:alpha val="5204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03" name="Google Shape;403;p22"/>
          <p:cNvSpPr/>
          <p:nvPr/>
        </p:nvSpPr>
        <p:spPr>
          <a:xfrm rot="-5400000">
            <a:off x="8860100" y="4811100"/>
            <a:ext cx="850500" cy="5247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C00000"/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4" name="Google Shape;404;p22"/>
          <p:cNvPicPr preferRelativeResize="0"/>
          <p:nvPr/>
        </p:nvPicPr>
        <p:blipFill rotWithShape="1">
          <a:blip r:embed="rId3">
            <a:alphaModFix/>
          </a:blip>
          <a:srcRect b="0" l="0" r="0" t="51439"/>
          <a:stretch/>
        </p:blipFill>
        <p:spPr>
          <a:xfrm>
            <a:off x="2776488" y="1630500"/>
            <a:ext cx="4315874" cy="101685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22"/>
          <p:cNvSpPr/>
          <p:nvPr/>
        </p:nvSpPr>
        <p:spPr>
          <a:xfrm rot="-5400000">
            <a:off x="6535888" y="1911100"/>
            <a:ext cx="633300" cy="398100"/>
          </a:xfrm>
          <a:prstGeom prst="curvedUpArrow">
            <a:avLst>
              <a:gd fmla="val 25000" name="adj1"/>
              <a:gd fmla="val 32791" name="adj2"/>
              <a:gd fmla="val 25000" name="adj3"/>
            </a:avLst>
          </a:prstGeom>
          <a:solidFill>
            <a:srgbClr val="C00000"/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2"/>
          <p:cNvSpPr txBox="1"/>
          <p:nvPr/>
        </p:nvSpPr>
        <p:spPr>
          <a:xfrm>
            <a:off x="7087788" y="1644900"/>
            <a:ext cx="19362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C00000"/>
                </a:solidFill>
              </a:rPr>
              <a:t>less complex</a:t>
            </a:r>
            <a:endParaRPr sz="1600">
              <a:solidFill>
                <a:srgbClr val="C00000"/>
              </a:solidFill>
            </a:endParaRPr>
          </a:p>
        </p:txBody>
      </p:sp>
      <p:sp>
        <p:nvSpPr>
          <p:cNvPr id="407" name="Google Shape;407;p22"/>
          <p:cNvSpPr/>
          <p:nvPr/>
        </p:nvSpPr>
        <p:spPr>
          <a:xfrm>
            <a:off x="5469850" y="2895000"/>
            <a:ext cx="217200" cy="423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08" name="Google Shape;408;p22"/>
          <p:cNvGraphicFramePr/>
          <p:nvPr/>
        </p:nvGraphicFramePr>
        <p:xfrm>
          <a:off x="556200" y="6329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{A1AA8D19-216D-4A99-9091-C456714FF25A}</a:tableStyleId>
              </a:tblPr>
              <a:tblGrid>
                <a:gridCol w="749800"/>
                <a:gridCol w="1941775"/>
                <a:gridCol w="1797025"/>
                <a:gridCol w="2538900"/>
                <a:gridCol w="2466525"/>
                <a:gridCol w="1507525"/>
              </a:tblGrid>
              <a:tr h="339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434343"/>
                          </a:solidFill>
                        </a:rPr>
                        <a:t>Results</a:t>
                      </a:r>
                      <a:endParaRPr b="1" sz="12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434343"/>
                          </a:solidFill>
                        </a:rPr>
                        <a:t>01  </a:t>
                      </a:r>
                      <a:r>
                        <a:rPr b="1" lang="en-US" sz="1200">
                          <a:solidFill>
                            <a:srgbClr val="434343"/>
                          </a:solidFill>
                        </a:rPr>
                        <a:t>Theorem-Continuous</a:t>
                      </a:r>
                      <a:endParaRPr b="1" sz="12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591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rgbClr val="B7B7B7"/>
                          </a:solidFill>
                        </a:rPr>
                        <a:t>02  Theorem-Discrete</a:t>
                      </a:r>
                      <a:endParaRPr sz="1200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2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B7B7B7"/>
                          </a:solidFill>
                        </a:rPr>
                        <a:t>03  </a:t>
                      </a:r>
                      <a:r>
                        <a:rPr lang="en-US" sz="1200">
                          <a:solidFill>
                            <a:srgbClr val="B7B7B7"/>
                          </a:solidFill>
                        </a:rPr>
                        <a:t>Apply Data-Continuous General</a:t>
                      </a:r>
                      <a:endParaRPr sz="12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2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B7B7B7"/>
                          </a:solidFill>
                        </a:rPr>
                        <a:t>04  </a:t>
                      </a:r>
                      <a:r>
                        <a:rPr lang="en-US" sz="1200">
                          <a:solidFill>
                            <a:srgbClr val="B7B7B7"/>
                          </a:solidFill>
                        </a:rPr>
                        <a:t>Apply Data-Discrete General</a:t>
                      </a:r>
                      <a:endParaRPr sz="12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2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B7B7B7"/>
                          </a:solidFill>
                        </a:rPr>
                        <a:t>05  </a:t>
                      </a:r>
                      <a:r>
                        <a:rPr lang="en-US" sz="1200">
                          <a:solidFill>
                            <a:srgbClr val="B7B7B7"/>
                          </a:solidFill>
                        </a:rPr>
                        <a:t>Discussion</a:t>
                      </a:r>
                      <a:endParaRPr sz="12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2157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09" name="Google Shape;409;p22"/>
          <p:cNvSpPr txBox="1"/>
          <p:nvPr/>
        </p:nvSpPr>
        <p:spPr>
          <a:xfrm>
            <a:off x="11350698" y="6430600"/>
            <a:ext cx="8415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4546A"/>
                </a:solidFill>
              </a:rPr>
              <a:t>13</a:t>
            </a:r>
            <a:r>
              <a:rPr lang="en-US" sz="1600">
                <a:solidFill>
                  <a:srgbClr val="44546A"/>
                </a:solidFill>
              </a:rPr>
              <a:t>/32</a:t>
            </a:r>
            <a:endParaRPr sz="1600">
              <a:solidFill>
                <a:srgbClr val="44546A"/>
              </a:solidFill>
            </a:endParaRPr>
          </a:p>
        </p:txBody>
      </p:sp>
      <p:graphicFrame>
        <p:nvGraphicFramePr>
          <p:cNvPr id="410" name="Google Shape;410;p22"/>
          <p:cNvGraphicFramePr/>
          <p:nvPr/>
        </p:nvGraphicFramePr>
        <p:xfrm>
          <a:off x="2441448" y="341071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{B74A4200-A708-4AE7-95C8-017E68D5F34F}</a:tableStyleId>
              </a:tblPr>
              <a:tblGrid>
                <a:gridCol w="1937625"/>
                <a:gridCol w="2198475"/>
                <a:gridCol w="2326925"/>
              </a:tblGrid>
              <a:tr h="404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/>
                    </a:p>
                  </a:txBody>
                  <a:tcPr marT="27725" marB="27725" marR="55475" marL="55475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Discrete</a:t>
                      </a:r>
                      <a:endParaRPr sz="2000" u="none" cap="none" strike="noStrike"/>
                    </a:p>
                  </a:txBody>
                  <a:tcPr marT="27725" marB="27725" marR="55475" marL="55475" anchor="ctr"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Continuous</a:t>
                      </a:r>
                      <a:endParaRPr sz="2000" u="none" cap="none" strike="noStrike"/>
                    </a:p>
                  </a:txBody>
                  <a:tcPr marT="27725" marB="27725" marR="55475" marL="55475" anchor="ctr"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D"/>
                    </a:solidFill>
                  </a:tcPr>
                </a:tc>
              </a:tr>
              <a:tr h="404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Homogeneous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725" marB="27725" marR="55475" marL="55475" anchor="ctr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optimal explicit</a:t>
                      </a:r>
                      <a:br>
                        <a:rPr lang="en-US" sz="2000">
                          <a:solidFill>
                            <a:schemeClr val="dk1"/>
                          </a:solidFill>
                        </a:rPr>
                      </a:b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solution</a:t>
                      </a:r>
                      <a:endParaRPr sz="2000"/>
                    </a:p>
                  </a:txBody>
                  <a:tcPr marT="27725" marB="27725" marR="55475" marL="55475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B">
                        <a:alpha val="520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optimal explicit</a:t>
                      </a:r>
                      <a:br>
                        <a:rPr lang="en-US" sz="2000">
                          <a:solidFill>
                            <a:schemeClr val="dk1"/>
                          </a:solidFill>
                        </a:rPr>
                      </a:b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solution</a:t>
                      </a:r>
                      <a:endParaRPr sz="2000"/>
                    </a:p>
                  </a:txBody>
                  <a:tcPr marT="27725" marB="27725" marR="55475" marL="55475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B">
                        <a:alpha val="52040"/>
                      </a:srgbClr>
                    </a:solidFill>
                  </a:tcPr>
                </a:tc>
              </a:tr>
              <a:tr h="404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Independent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725" marB="27725" marR="55475" marL="55475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to be solved</a:t>
                      </a:r>
                      <a:endParaRPr sz="2000" u="none" cap="none" strike="noStrike"/>
                    </a:p>
                  </a:txBody>
                  <a:tcPr marT="27725" marB="27725" marR="55475" marL="55475" anchor="ctr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optimal numerical solution</a:t>
                      </a:r>
                      <a:endParaRPr sz="2000"/>
                    </a:p>
                  </a:txBody>
                  <a:tcPr marT="27725" marB="27725" marR="55475" marL="55475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B">
                        <a:alpha val="52040"/>
                      </a:srgbClr>
                    </a:solidFill>
                  </a:tcPr>
                </a:tc>
              </a:tr>
              <a:tr h="404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General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725" marB="27725" marR="55475" marL="55475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to be solved</a:t>
                      </a:r>
                      <a:endParaRPr sz="2000" u="none" cap="none" strike="noStrike"/>
                    </a:p>
                  </a:txBody>
                  <a:tcPr marT="27725" marB="27725" marR="55475" marL="55475" anchor="ctr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optimal numerical solution</a:t>
                      </a:r>
                      <a:endParaRPr sz="2000"/>
                    </a:p>
                  </a:txBody>
                  <a:tcPr marT="27725" marB="27725" marR="55475" marL="55475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B">
                        <a:alpha val="5204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11" name="Google Shape;411;p22"/>
          <p:cNvSpPr/>
          <p:nvPr/>
        </p:nvSpPr>
        <p:spPr>
          <a:xfrm>
            <a:off x="6435500" y="4396075"/>
            <a:ext cx="2587500" cy="756000"/>
          </a:xfrm>
          <a:prstGeom prst="ellipse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3"/>
          <p:cNvSpPr/>
          <p:nvPr/>
        </p:nvSpPr>
        <p:spPr>
          <a:xfrm>
            <a:off x="6564325" y="3668375"/>
            <a:ext cx="2796600" cy="2245200"/>
          </a:xfrm>
          <a:prstGeom prst="rect">
            <a:avLst/>
          </a:prstGeom>
          <a:noFill/>
          <a:ln cap="flat" cmpd="sng" w="19050">
            <a:solidFill>
              <a:srgbClr val="9FA65A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18" name="Google Shape;418;p23"/>
          <p:cNvSpPr/>
          <p:nvPr/>
        </p:nvSpPr>
        <p:spPr>
          <a:xfrm>
            <a:off x="6564325" y="1325700"/>
            <a:ext cx="2796600" cy="2156700"/>
          </a:xfrm>
          <a:prstGeom prst="rect">
            <a:avLst/>
          </a:prstGeom>
          <a:noFill/>
          <a:ln cap="flat" cmpd="sng" w="19050">
            <a:solidFill>
              <a:srgbClr val="9FA65A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19" name="Google Shape;419;p23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228600">
            <a:normAutofit/>
          </a:bodyPr>
          <a:lstStyle/>
          <a:p>
            <a:pPr indent="0" lvl="0" marL="7315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 : Discrete Case Algorithm</a:t>
            </a:r>
            <a:endParaRPr/>
          </a:p>
        </p:txBody>
      </p:sp>
      <p:sp>
        <p:nvSpPr>
          <p:cNvPr id="420" name="Google Shape;420;p23"/>
          <p:cNvSpPr/>
          <p:nvPr/>
        </p:nvSpPr>
        <p:spPr>
          <a:xfrm>
            <a:off x="10191350" y="-2027150"/>
            <a:ext cx="4066800" cy="4051200"/>
          </a:xfrm>
          <a:prstGeom prst="pie">
            <a:avLst>
              <a:gd fmla="val 5390426" name="adj1"/>
              <a:gd fmla="val 10827340" name="adj2"/>
            </a:avLst>
          </a:prstGeom>
          <a:solidFill>
            <a:srgbClr val="AAC50B"/>
          </a:solidFill>
          <a:ln cap="flat" cmpd="sng" w="9525">
            <a:solidFill>
              <a:srgbClr val="AAC50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3"/>
          <p:cNvSpPr/>
          <p:nvPr/>
        </p:nvSpPr>
        <p:spPr>
          <a:xfrm>
            <a:off x="1655575" y="3646400"/>
            <a:ext cx="3163200" cy="2245200"/>
          </a:xfrm>
          <a:prstGeom prst="rect">
            <a:avLst/>
          </a:prstGeom>
          <a:solidFill>
            <a:srgbClr val="C1D7BE"/>
          </a:solidFill>
          <a:ln cap="flat" cmpd="sng" w="19050">
            <a:solidFill>
              <a:srgbClr val="9FA65A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3"/>
          <p:cNvSpPr/>
          <p:nvPr/>
        </p:nvSpPr>
        <p:spPr>
          <a:xfrm>
            <a:off x="1648425" y="1504075"/>
            <a:ext cx="2063100" cy="1746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23" name="Google Shape;423;p23"/>
          <p:cNvGraphicFramePr/>
          <p:nvPr/>
        </p:nvGraphicFramePr>
        <p:xfrm>
          <a:off x="2247900" y="1695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{8B7B1DFC-549D-4C94-8476-2397F98B89CD}</a:tableStyleId>
              </a:tblPr>
              <a:tblGrid>
                <a:gridCol w="365750"/>
                <a:gridCol w="365750"/>
                <a:gridCol w="365750"/>
              </a:tblGrid>
              <a:tr h="36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lnL cap="flat" cmpd="sng" w="2857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lnL cap="flat" cmpd="sng" w="2857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lnL cap="flat" cmpd="sng" w="2857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4" name="Google Shape;424;p23"/>
          <p:cNvGraphicFramePr/>
          <p:nvPr/>
        </p:nvGraphicFramePr>
        <p:xfrm>
          <a:off x="2247900" y="2076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{8B7B1DFC-549D-4C94-8476-2397F98B89CD}</a:tableStyleId>
              </a:tblPr>
              <a:tblGrid>
                <a:gridCol w="365750"/>
                <a:gridCol w="365750"/>
              </a:tblGrid>
              <a:tr h="36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D9DA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500">
                        <a:solidFill>
                          <a:srgbClr val="D9DA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lnL cap="flat" cmpd="sng" w="2857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977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D9DA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500">
                        <a:solidFill>
                          <a:srgbClr val="D9DA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lnL cap="flat" cmpd="sng" w="2857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9777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5" name="Google Shape;425;p23"/>
          <p:cNvGraphicFramePr/>
          <p:nvPr/>
        </p:nvGraphicFramePr>
        <p:xfrm>
          <a:off x="2247900" y="245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{8B7B1DFC-549D-4C94-8476-2397F98B89CD}</a:tableStyleId>
              </a:tblPr>
              <a:tblGrid>
                <a:gridCol w="365750"/>
              </a:tblGrid>
              <a:tr h="36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lnL cap="flat" cmpd="sng" w="2857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</a:tr>
            </a:tbl>
          </a:graphicData>
        </a:graphic>
      </p:graphicFrame>
      <p:sp>
        <p:nvSpPr>
          <p:cNvPr id="426" name="Google Shape;426;p23"/>
          <p:cNvSpPr txBox="1"/>
          <p:nvPr/>
        </p:nvSpPr>
        <p:spPr>
          <a:xfrm>
            <a:off x="1667900" y="2723275"/>
            <a:ext cx="20250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53828"/>
                </a:solidFill>
              </a:rPr>
              <a:t>Initial assets (N=3) </a:t>
            </a:r>
            <a:endParaRPr sz="1600">
              <a:solidFill>
                <a:srgbClr val="253828"/>
              </a:solidFill>
            </a:endParaRPr>
          </a:p>
        </p:txBody>
      </p:sp>
      <p:sp>
        <p:nvSpPr>
          <p:cNvPr id="427" name="Google Shape;427;p23"/>
          <p:cNvSpPr txBox="1"/>
          <p:nvPr/>
        </p:nvSpPr>
        <p:spPr>
          <a:xfrm>
            <a:off x="1794425" y="1698875"/>
            <a:ext cx="529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B6943"/>
                </a:solidFill>
              </a:rPr>
              <a:t>A</a:t>
            </a:r>
            <a:endParaRPr sz="1500">
              <a:solidFill>
                <a:srgbClr val="3B6943"/>
              </a:solidFill>
            </a:endParaRPr>
          </a:p>
        </p:txBody>
      </p:sp>
      <p:sp>
        <p:nvSpPr>
          <p:cNvPr id="428" name="Google Shape;428;p23"/>
          <p:cNvSpPr txBox="1"/>
          <p:nvPr/>
        </p:nvSpPr>
        <p:spPr>
          <a:xfrm>
            <a:off x="1794425" y="2076450"/>
            <a:ext cx="529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B6943"/>
                </a:solidFill>
              </a:rPr>
              <a:t>B</a:t>
            </a:r>
            <a:endParaRPr sz="1500">
              <a:solidFill>
                <a:srgbClr val="3B6943"/>
              </a:solidFill>
            </a:endParaRPr>
          </a:p>
        </p:txBody>
      </p:sp>
      <p:sp>
        <p:nvSpPr>
          <p:cNvPr id="429" name="Google Shape;429;p23"/>
          <p:cNvSpPr txBox="1"/>
          <p:nvPr/>
        </p:nvSpPr>
        <p:spPr>
          <a:xfrm>
            <a:off x="1794425" y="2457450"/>
            <a:ext cx="529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B6943"/>
                </a:solidFill>
              </a:rPr>
              <a:t>C</a:t>
            </a:r>
            <a:endParaRPr sz="1500">
              <a:solidFill>
                <a:srgbClr val="3B6943"/>
              </a:solidFill>
            </a:endParaRPr>
          </a:p>
        </p:txBody>
      </p:sp>
      <p:sp>
        <p:nvSpPr>
          <p:cNvPr id="430" name="Google Shape;430;p23"/>
          <p:cNvSpPr txBox="1"/>
          <p:nvPr/>
        </p:nvSpPr>
        <p:spPr>
          <a:xfrm>
            <a:off x="3985125" y="1492225"/>
            <a:ext cx="2223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53828"/>
                </a:solidFill>
              </a:rPr>
              <a:t>Generate all</a:t>
            </a:r>
            <a:r>
              <a:rPr lang="en-US" sz="1600">
                <a:solidFill>
                  <a:srgbClr val="253828"/>
                </a:solidFill>
              </a:rPr>
              <a:t> </a:t>
            </a:r>
            <a:r>
              <a:rPr lang="en-US" sz="1600">
                <a:solidFill>
                  <a:srgbClr val="253828"/>
                </a:solidFill>
              </a:rPr>
              <a:t>possible vectors of assets </a:t>
            </a:r>
            <a:br>
              <a:rPr lang="en-US" sz="1600">
                <a:solidFill>
                  <a:srgbClr val="253828"/>
                </a:solidFill>
              </a:rPr>
            </a:br>
            <a:r>
              <a:rPr lang="en-US" sz="1600">
                <a:solidFill>
                  <a:srgbClr val="253828"/>
                </a:solidFill>
              </a:rPr>
              <a:t>allocated into portfolio</a:t>
            </a:r>
            <a:endParaRPr sz="1600">
              <a:solidFill>
                <a:srgbClr val="253828"/>
              </a:solidFill>
            </a:endParaRPr>
          </a:p>
        </p:txBody>
      </p:sp>
      <p:graphicFrame>
        <p:nvGraphicFramePr>
          <p:cNvPr id="431" name="Google Shape;431;p23"/>
          <p:cNvGraphicFramePr/>
          <p:nvPr/>
        </p:nvGraphicFramePr>
        <p:xfrm>
          <a:off x="7414000" y="1641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{8B7B1DFC-549D-4C94-8476-2397F98B89CD}</a:tableStyleId>
              </a:tblPr>
              <a:tblGrid>
                <a:gridCol w="365750"/>
                <a:gridCol w="365750"/>
                <a:gridCol w="365750"/>
              </a:tblGrid>
              <a:tr h="36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E8E8E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500">
                        <a:solidFill>
                          <a:srgbClr val="E8E8E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977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E8E8E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500">
                        <a:solidFill>
                          <a:srgbClr val="E8E8E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977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E8E8E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500">
                        <a:solidFill>
                          <a:srgbClr val="E8E8E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97770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</a:tr>
            </a:tbl>
          </a:graphicData>
        </a:graphic>
      </p:graphicFrame>
      <p:sp>
        <p:nvSpPr>
          <p:cNvPr id="432" name="Google Shape;432;p23"/>
          <p:cNvSpPr/>
          <p:nvPr/>
        </p:nvSpPr>
        <p:spPr>
          <a:xfrm>
            <a:off x="7287225" y="1504075"/>
            <a:ext cx="114300" cy="13410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3B69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33" name="Google Shape;433;p23"/>
          <p:cNvSpPr/>
          <p:nvPr/>
        </p:nvSpPr>
        <p:spPr>
          <a:xfrm flipH="1">
            <a:off x="8506425" y="1504075"/>
            <a:ext cx="114300" cy="13443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3B69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34" name="Google Shape;434;p23"/>
          <p:cNvSpPr/>
          <p:nvPr/>
        </p:nvSpPr>
        <p:spPr>
          <a:xfrm rot="5400000">
            <a:off x="7845900" y="2473025"/>
            <a:ext cx="241200" cy="990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4C80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53828"/>
              </a:solidFill>
            </a:endParaRPr>
          </a:p>
        </p:txBody>
      </p:sp>
      <p:sp>
        <p:nvSpPr>
          <p:cNvPr id="435" name="Google Shape;435;p23"/>
          <p:cNvSpPr/>
          <p:nvPr/>
        </p:nvSpPr>
        <p:spPr>
          <a:xfrm>
            <a:off x="3908925" y="2362950"/>
            <a:ext cx="2469000" cy="215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B69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3"/>
          <p:cNvSpPr txBox="1"/>
          <p:nvPr/>
        </p:nvSpPr>
        <p:spPr>
          <a:xfrm>
            <a:off x="6823625" y="1607425"/>
            <a:ext cx="529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B6943"/>
                </a:solidFill>
              </a:rPr>
              <a:t>A</a:t>
            </a:r>
            <a:endParaRPr sz="1500">
              <a:solidFill>
                <a:srgbClr val="3B6943"/>
              </a:solidFill>
            </a:endParaRPr>
          </a:p>
        </p:txBody>
      </p:sp>
      <p:sp>
        <p:nvSpPr>
          <p:cNvPr id="437" name="Google Shape;437;p23"/>
          <p:cNvSpPr txBox="1"/>
          <p:nvPr/>
        </p:nvSpPr>
        <p:spPr>
          <a:xfrm>
            <a:off x="6823625" y="2006850"/>
            <a:ext cx="529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B6943"/>
                </a:solidFill>
              </a:rPr>
              <a:t>B</a:t>
            </a:r>
            <a:endParaRPr sz="1500">
              <a:solidFill>
                <a:srgbClr val="3B6943"/>
              </a:solidFill>
            </a:endParaRPr>
          </a:p>
        </p:txBody>
      </p:sp>
      <p:sp>
        <p:nvSpPr>
          <p:cNvPr id="438" name="Google Shape;438;p23"/>
          <p:cNvSpPr txBox="1"/>
          <p:nvPr/>
        </p:nvSpPr>
        <p:spPr>
          <a:xfrm>
            <a:off x="6823625" y="2381250"/>
            <a:ext cx="5298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B6943"/>
                </a:solidFill>
              </a:rPr>
              <a:t>C</a:t>
            </a:r>
            <a:endParaRPr sz="1500">
              <a:solidFill>
                <a:srgbClr val="3B6943"/>
              </a:solidFill>
            </a:endParaRPr>
          </a:p>
        </p:txBody>
      </p:sp>
      <p:sp>
        <p:nvSpPr>
          <p:cNvPr id="439" name="Google Shape;439;p23"/>
          <p:cNvSpPr txBox="1"/>
          <p:nvPr/>
        </p:nvSpPr>
        <p:spPr>
          <a:xfrm>
            <a:off x="3985125" y="2598025"/>
            <a:ext cx="22239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53828"/>
                </a:solidFill>
              </a:rPr>
              <a:t>Given the number of chosen assets (k) = 2</a:t>
            </a:r>
            <a:endParaRPr sz="1600">
              <a:solidFill>
                <a:srgbClr val="253828"/>
              </a:solidFill>
            </a:endParaRPr>
          </a:p>
        </p:txBody>
      </p:sp>
      <p:sp>
        <p:nvSpPr>
          <p:cNvPr id="440" name="Google Shape;440;p23"/>
          <p:cNvSpPr txBox="1"/>
          <p:nvPr/>
        </p:nvSpPr>
        <p:spPr>
          <a:xfrm>
            <a:off x="6564325" y="3029770"/>
            <a:ext cx="2796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53828"/>
                </a:solidFill>
              </a:rPr>
              <a:t>All possible vectors  </a:t>
            </a:r>
            <a:r>
              <a:rPr baseline="-25000" lang="en-US" sz="1600">
                <a:solidFill>
                  <a:srgbClr val="253828"/>
                </a:solidFill>
              </a:rPr>
              <a:t>3</a:t>
            </a:r>
            <a:r>
              <a:rPr lang="en-US" sz="1600">
                <a:solidFill>
                  <a:srgbClr val="253828"/>
                </a:solidFill>
              </a:rPr>
              <a:t>C</a:t>
            </a:r>
            <a:r>
              <a:rPr baseline="-25000" lang="en-US" sz="1600">
                <a:solidFill>
                  <a:srgbClr val="253828"/>
                </a:solidFill>
              </a:rPr>
              <a:t>2</a:t>
            </a:r>
            <a:r>
              <a:rPr lang="en-US" sz="1600">
                <a:solidFill>
                  <a:srgbClr val="253828"/>
                </a:solidFill>
              </a:rPr>
              <a:t> = 3</a:t>
            </a:r>
            <a:endParaRPr sz="1600">
              <a:solidFill>
                <a:srgbClr val="253828"/>
              </a:solidFill>
            </a:endParaRPr>
          </a:p>
        </p:txBody>
      </p:sp>
      <p:graphicFrame>
        <p:nvGraphicFramePr>
          <p:cNvPr id="441" name="Google Shape;441;p23"/>
          <p:cNvGraphicFramePr/>
          <p:nvPr/>
        </p:nvGraphicFramePr>
        <p:xfrm>
          <a:off x="7353225" y="3946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{8B7B1DFC-549D-4C94-8476-2397F98B89CD}</a:tableStyleId>
              </a:tblPr>
              <a:tblGrid>
                <a:gridCol w="365750"/>
              </a:tblGrid>
              <a:tr h="36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E8E8E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500">
                        <a:solidFill>
                          <a:srgbClr val="E8E8E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97770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</a:tr>
            </a:tbl>
          </a:graphicData>
        </a:graphic>
      </p:graphicFrame>
      <p:sp>
        <p:nvSpPr>
          <p:cNvPr id="442" name="Google Shape;442;p23"/>
          <p:cNvSpPr/>
          <p:nvPr/>
        </p:nvSpPr>
        <p:spPr>
          <a:xfrm>
            <a:off x="7238925" y="3831850"/>
            <a:ext cx="114300" cy="13077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3B69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3"/>
          <p:cNvSpPr/>
          <p:nvPr/>
        </p:nvSpPr>
        <p:spPr>
          <a:xfrm flipH="1">
            <a:off x="7716075" y="3831850"/>
            <a:ext cx="114300" cy="13077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3B69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23"/>
          <p:cNvSpPr/>
          <p:nvPr/>
        </p:nvSpPr>
        <p:spPr>
          <a:xfrm rot="5400000">
            <a:off x="7951050" y="4466200"/>
            <a:ext cx="241200" cy="1665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4C80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53828"/>
              </a:solidFill>
            </a:endParaRPr>
          </a:p>
        </p:txBody>
      </p:sp>
      <p:sp>
        <p:nvSpPr>
          <p:cNvPr id="445" name="Google Shape;445;p23"/>
          <p:cNvSpPr txBox="1"/>
          <p:nvPr/>
        </p:nvSpPr>
        <p:spPr>
          <a:xfrm>
            <a:off x="6959100" y="5428075"/>
            <a:ext cx="22860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53828"/>
                </a:solidFill>
              </a:rPr>
              <a:t>All allowed vectors</a:t>
            </a:r>
            <a:endParaRPr sz="1600">
              <a:solidFill>
                <a:srgbClr val="253828"/>
              </a:solidFill>
            </a:endParaRPr>
          </a:p>
        </p:txBody>
      </p:sp>
      <p:graphicFrame>
        <p:nvGraphicFramePr>
          <p:cNvPr id="446" name="Google Shape;446;p23"/>
          <p:cNvGraphicFramePr/>
          <p:nvPr/>
        </p:nvGraphicFramePr>
        <p:xfrm>
          <a:off x="8420025" y="3946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{8B7B1DFC-549D-4C94-8476-2397F98B89CD}</a:tableStyleId>
              </a:tblPr>
              <a:tblGrid>
                <a:gridCol w="365750"/>
              </a:tblGrid>
              <a:tr h="36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E8E8E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500">
                        <a:solidFill>
                          <a:srgbClr val="E8E8E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97770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</a:tr>
            </a:tbl>
          </a:graphicData>
        </a:graphic>
      </p:graphicFrame>
      <p:sp>
        <p:nvSpPr>
          <p:cNvPr id="447" name="Google Shape;447;p23"/>
          <p:cNvSpPr/>
          <p:nvPr/>
        </p:nvSpPr>
        <p:spPr>
          <a:xfrm>
            <a:off x="8305725" y="3831850"/>
            <a:ext cx="114300" cy="13077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3B69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23"/>
          <p:cNvSpPr/>
          <p:nvPr/>
        </p:nvSpPr>
        <p:spPr>
          <a:xfrm flipH="1">
            <a:off x="8785325" y="3820763"/>
            <a:ext cx="114300" cy="13077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3B69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9" name="Google Shape;449;p23"/>
          <p:cNvPicPr preferRelativeResize="0"/>
          <p:nvPr/>
        </p:nvPicPr>
        <p:blipFill rotWithShape="1">
          <a:blip r:embed="rId3">
            <a:alphaModFix/>
          </a:blip>
          <a:srcRect b="0" l="0" r="70544" t="0"/>
          <a:stretch/>
        </p:blipFill>
        <p:spPr>
          <a:xfrm>
            <a:off x="6906225" y="4316425"/>
            <a:ext cx="290100" cy="344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23"/>
          <p:cNvPicPr preferRelativeResize="0"/>
          <p:nvPr/>
        </p:nvPicPr>
        <p:blipFill rotWithShape="1">
          <a:blip r:embed="rId3">
            <a:alphaModFix/>
          </a:blip>
          <a:srcRect b="0" l="70544" r="0" t="0"/>
          <a:stretch/>
        </p:blipFill>
        <p:spPr>
          <a:xfrm>
            <a:off x="7993652" y="4328375"/>
            <a:ext cx="288404" cy="338328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23"/>
          <p:cNvSpPr txBox="1"/>
          <p:nvPr/>
        </p:nvSpPr>
        <p:spPr>
          <a:xfrm>
            <a:off x="7780463" y="4267925"/>
            <a:ext cx="3393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,</a:t>
            </a:r>
            <a:endParaRPr sz="2000"/>
          </a:p>
        </p:txBody>
      </p:sp>
      <p:sp>
        <p:nvSpPr>
          <p:cNvPr id="452" name="Google Shape;452;p23"/>
          <p:cNvSpPr/>
          <p:nvPr/>
        </p:nvSpPr>
        <p:spPr>
          <a:xfrm>
            <a:off x="9506925" y="2287800"/>
            <a:ext cx="529800" cy="2566500"/>
          </a:xfrm>
          <a:prstGeom prst="curvedLeftArrow">
            <a:avLst>
              <a:gd fmla="val 28933" name="adj1"/>
              <a:gd fmla="val 50000" name="adj2"/>
              <a:gd fmla="val 25000" name="adj3"/>
            </a:avLst>
          </a:prstGeom>
          <a:solidFill>
            <a:srgbClr val="3B6943"/>
          </a:solidFill>
          <a:ln cap="flat" cmpd="sng" w="9525">
            <a:solidFill>
              <a:srgbClr val="3B69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23"/>
          <p:cNvSpPr txBox="1"/>
          <p:nvPr/>
        </p:nvSpPr>
        <p:spPr>
          <a:xfrm>
            <a:off x="10014925" y="3024900"/>
            <a:ext cx="158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53828"/>
                </a:solidFill>
              </a:rPr>
              <a:t>Keep only vectors that variance </a:t>
            </a:r>
            <a:r>
              <a:rPr lang="en-US" sz="1600">
                <a:solidFill>
                  <a:schemeClr val="dk1"/>
                </a:solidFill>
              </a:rPr>
              <a:t>≤</a:t>
            </a:r>
            <a:r>
              <a:rPr lang="en-US" sz="1600">
                <a:solidFill>
                  <a:srgbClr val="253828"/>
                </a:solidFill>
              </a:rPr>
              <a:t> σ</a:t>
            </a:r>
            <a:r>
              <a:rPr baseline="30000" lang="en-US" sz="1600">
                <a:solidFill>
                  <a:srgbClr val="253828"/>
                </a:solidFill>
              </a:rPr>
              <a:t>2</a:t>
            </a:r>
            <a:endParaRPr sz="1600">
              <a:solidFill>
                <a:srgbClr val="253828"/>
              </a:solidFill>
            </a:endParaRPr>
          </a:p>
        </p:txBody>
      </p:sp>
      <p:sp>
        <p:nvSpPr>
          <p:cNvPr id="454" name="Google Shape;454;p23"/>
          <p:cNvSpPr txBox="1"/>
          <p:nvPr/>
        </p:nvSpPr>
        <p:spPr>
          <a:xfrm>
            <a:off x="4964200" y="4037963"/>
            <a:ext cx="14547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53828"/>
                </a:solidFill>
              </a:rPr>
              <a:t>Integer Programming</a:t>
            </a:r>
            <a:endParaRPr sz="1600">
              <a:solidFill>
                <a:srgbClr val="253828"/>
              </a:solidFill>
            </a:endParaRPr>
          </a:p>
        </p:txBody>
      </p:sp>
      <p:sp>
        <p:nvSpPr>
          <p:cNvPr id="455" name="Google Shape;455;p23"/>
          <p:cNvSpPr/>
          <p:nvPr/>
        </p:nvSpPr>
        <p:spPr>
          <a:xfrm flipH="1">
            <a:off x="4984925" y="4639225"/>
            <a:ext cx="1305000" cy="215100"/>
          </a:xfrm>
          <a:prstGeom prst="rightArrow">
            <a:avLst>
              <a:gd fmla="val 49814" name="adj1"/>
              <a:gd fmla="val 50000" name="adj2"/>
            </a:avLst>
          </a:prstGeom>
          <a:solidFill>
            <a:srgbClr val="3B69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56" name="Google Shape;456;p23"/>
          <p:cNvGraphicFramePr/>
          <p:nvPr/>
        </p:nvGraphicFramePr>
        <p:xfrm>
          <a:off x="2143725" y="3904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{8B7B1DFC-549D-4C94-8476-2397F98B89CD}</a:tableStyleId>
              </a:tblPr>
              <a:tblGrid>
                <a:gridCol w="365750"/>
              </a:tblGrid>
              <a:tr h="36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E8E8E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500">
                        <a:solidFill>
                          <a:srgbClr val="E8E8E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97770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</a:tr>
            </a:tbl>
          </a:graphicData>
        </a:graphic>
      </p:graphicFrame>
      <p:sp>
        <p:nvSpPr>
          <p:cNvPr id="457" name="Google Shape;457;p23"/>
          <p:cNvSpPr/>
          <p:nvPr/>
        </p:nvSpPr>
        <p:spPr>
          <a:xfrm>
            <a:off x="2029425" y="3828175"/>
            <a:ext cx="114300" cy="12552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3B69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23"/>
          <p:cNvSpPr/>
          <p:nvPr/>
        </p:nvSpPr>
        <p:spPr>
          <a:xfrm flipH="1">
            <a:off x="2524725" y="3829375"/>
            <a:ext cx="114300" cy="12528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3B69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59" name="Google Shape;459;p23"/>
          <p:cNvGraphicFramePr/>
          <p:nvPr/>
        </p:nvGraphicFramePr>
        <p:xfrm>
          <a:off x="3122900" y="3904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{8B7B1DFC-549D-4C94-8476-2397F98B89CD}</a:tableStyleId>
              </a:tblPr>
              <a:tblGrid>
                <a:gridCol w="365750"/>
              </a:tblGrid>
              <a:tr h="36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E8E8E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500">
                        <a:solidFill>
                          <a:srgbClr val="E8E8E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97770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</a:tr>
            </a:tbl>
          </a:graphicData>
        </a:graphic>
      </p:graphicFrame>
      <p:sp>
        <p:nvSpPr>
          <p:cNvPr id="460" name="Google Shape;460;p23"/>
          <p:cNvSpPr txBox="1"/>
          <p:nvPr/>
        </p:nvSpPr>
        <p:spPr>
          <a:xfrm>
            <a:off x="1655575" y="4226150"/>
            <a:ext cx="30168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  1                +1                  ≤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61" name="Google Shape;461;p23"/>
          <p:cNvGraphicFramePr/>
          <p:nvPr/>
        </p:nvGraphicFramePr>
        <p:xfrm>
          <a:off x="4112563" y="3904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{8B7B1DFC-549D-4C94-8476-2397F98B89CD}</a:tableStyleId>
              </a:tblPr>
              <a:tblGrid>
                <a:gridCol w="365750"/>
              </a:tblGrid>
              <a:tr h="36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E8E8E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500">
                        <a:solidFill>
                          <a:srgbClr val="E8E8E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97770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</a:tr>
            </a:tbl>
          </a:graphicData>
        </a:graphic>
      </p:graphicFrame>
      <p:sp>
        <p:nvSpPr>
          <p:cNvPr id="462" name="Google Shape;462;p23"/>
          <p:cNvSpPr txBox="1"/>
          <p:nvPr/>
        </p:nvSpPr>
        <p:spPr>
          <a:xfrm>
            <a:off x="1737975" y="5260600"/>
            <a:ext cx="20631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53828"/>
                </a:solidFill>
              </a:rPr>
              <a:t>Number of packages (M) = 2</a:t>
            </a:r>
            <a:endParaRPr sz="1600">
              <a:solidFill>
                <a:srgbClr val="253828"/>
              </a:solidFill>
            </a:endParaRPr>
          </a:p>
        </p:txBody>
      </p:sp>
      <p:sp>
        <p:nvSpPr>
          <p:cNvPr id="463" name="Google Shape;463;p23"/>
          <p:cNvSpPr/>
          <p:nvPr/>
        </p:nvSpPr>
        <p:spPr>
          <a:xfrm>
            <a:off x="3000975" y="3828175"/>
            <a:ext cx="114300" cy="12552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3B69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23"/>
          <p:cNvSpPr/>
          <p:nvPr/>
        </p:nvSpPr>
        <p:spPr>
          <a:xfrm flipH="1">
            <a:off x="3496275" y="3829375"/>
            <a:ext cx="114300" cy="12528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3B69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23"/>
          <p:cNvSpPr/>
          <p:nvPr/>
        </p:nvSpPr>
        <p:spPr>
          <a:xfrm>
            <a:off x="3991575" y="3828175"/>
            <a:ext cx="114300" cy="12552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3B69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3"/>
          <p:cNvSpPr/>
          <p:nvPr/>
        </p:nvSpPr>
        <p:spPr>
          <a:xfrm flipH="1">
            <a:off x="4486875" y="3829375"/>
            <a:ext cx="114300" cy="12528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3B69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67" name="Google Shape;467;p23"/>
          <p:cNvGraphicFramePr/>
          <p:nvPr/>
        </p:nvGraphicFramePr>
        <p:xfrm>
          <a:off x="556200" y="6329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{A1AA8D19-216D-4A99-9091-C456714FF25A}</a:tableStyleId>
              </a:tblPr>
              <a:tblGrid>
                <a:gridCol w="749800"/>
                <a:gridCol w="1941775"/>
                <a:gridCol w="1797025"/>
                <a:gridCol w="2538900"/>
                <a:gridCol w="2466525"/>
                <a:gridCol w="1507525"/>
              </a:tblGrid>
              <a:tr h="339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434343"/>
                          </a:solidFill>
                        </a:rPr>
                        <a:t>Results</a:t>
                      </a:r>
                      <a:endParaRPr b="1" sz="12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B7B7B7"/>
                          </a:solidFill>
                        </a:rPr>
                        <a:t>01  </a:t>
                      </a:r>
                      <a:r>
                        <a:rPr b="1" lang="en-US" sz="1200">
                          <a:solidFill>
                            <a:srgbClr val="B7B7B7"/>
                          </a:solidFill>
                        </a:rPr>
                        <a:t>Theorem-Continuous</a:t>
                      </a:r>
                      <a:endParaRPr b="1" sz="12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2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200">
                          <a:solidFill>
                            <a:srgbClr val="434343"/>
                          </a:solidFill>
                        </a:rPr>
                        <a:t>02  Theorem-Discrete</a:t>
                      </a:r>
                      <a:endParaRPr b="1"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591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B7B7B7"/>
                          </a:solidFill>
                        </a:rPr>
                        <a:t>03  </a:t>
                      </a:r>
                      <a:r>
                        <a:rPr lang="en-US" sz="1200">
                          <a:solidFill>
                            <a:srgbClr val="B7B7B7"/>
                          </a:solidFill>
                        </a:rPr>
                        <a:t>Apply Data-Continuous General</a:t>
                      </a:r>
                      <a:endParaRPr sz="12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2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B7B7B7"/>
                          </a:solidFill>
                        </a:rPr>
                        <a:t>04  </a:t>
                      </a:r>
                      <a:r>
                        <a:rPr lang="en-US" sz="1200">
                          <a:solidFill>
                            <a:srgbClr val="B7B7B7"/>
                          </a:solidFill>
                        </a:rPr>
                        <a:t>Apply Data-Discrete General</a:t>
                      </a:r>
                      <a:endParaRPr sz="12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2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B7B7B7"/>
                          </a:solidFill>
                        </a:rPr>
                        <a:t>05  </a:t>
                      </a:r>
                      <a:r>
                        <a:rPr lang="en-US" sz="1200">
                          <a:solidFill>
                            <a:srgbClr val="B7B7B7"/>
                          </a:solidFill>
                        </a:rPr>
                        <a:t>Discussion</a:t>
                      </a:r>
                      <a:endParaRPr sz="12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2157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68" name="Google Shape;468;p23"/>
          <p:cNvSpPr txBox="1"/>
          <p:nvPr/>
        </p:nvSpPr>
        <p:spPr>
          <a:xfrm>
            <a:off x="11350698" y="6430600"/>
            <a:ext cx="8415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4546A"/>
                </a:solidFill>
              </a:rPr>
              <a:t>1</a:t>
            </a:r>
            <a:r>
              <a:rPr lang="en-US" sz="1600">
                <a:solidFill>
                  <a:srgbClr val="44546A"/>
                </a:solidFill>
              </a:rPr>
              <a:t>4/32</a:t>
            </a:r>
            <a:endParaRPr sz="1600">
              <a:solidFill>
                <a:srgbClr val="44546A"/>
              </a:solidFill>
            </a:endParaRPr>
          </a:p>
        </p:txBody>
      </p:sp>
      <p:sp>
        <p:nvSpPr>
          <p:cNvPr id="469" name="Google Shape;469;p23"/>
          <p:cNvSpPr/>
          <p:nvPr/>
        </p:nvSpPr>
        <p:spPr>
          <a:xfrm>
            <a:off x="6564325" y="1325700"/>
            <a:ext cx="2796600" cy="2156700"/>
          </a:xfrm>
          <a:prstGeom prst="rect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70" name="Google Shape;470;p23"/>
          <p:cNvSpPr txBox="1"/>
          <p:nvPr/>
        </p:nvSpPr>
        <p:spPr>
          <a:xfrm>
            <a:off x="9001725" y="658825"/>
            <a:ext cx="14547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C00000"/>
                </a:solidFill>
              </a:rPr>
              <a:t>Subset Sum Problem</a:t>
            </a:r>
            <a:endParaRPr b="1" sz="1600">
              <a:solidFill>
                <a:srgbClr val="C00000"/>
              </a:solidFill>
            </a:endParaRPr>
          </a:p>
        </p:txBody>
      </p:sp>
      <p:sp>
        <p:nvSpPr>
          <p:cNvPr id="471" name="Google Shape;471;p23"/>
          <p:cNvSpPr/>
          <p:nvPr/>
        </p:nvSpPr>
        <p:spPr>
          <a:xfrm flipH="1" rot="5401869">
            <a:off x="9382350" y="1309050"/>
            <a:ext cx="551700" cy="432600"/>
          </a:xfrm>
          <a:prstGeom prst="bentArrow">
            <a:avLst>
              <a:gd fmla="val 25000" name="adj1"/>
              <a:gd fmla="val 25000" name="adj2"/>
              <a:gd fmla="val 32266" name="adj3"/>
              <a:gd fmla="val 47399" name="adj4"/>
            </a:avLst>
          </a:prstGeom>
          <a:solidFill>
            <a:srgbClr val="C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4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228600">
            <a:normAutofit/>
          </a:bodyPr>
          <a:lstStyle/>
          <a:p>
            <a:pPr indent="0" lvl="0" marL="7315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 : Discrete Independent Case</a:t>
            </a:r>
            <a:endParaRPr/>
          </a:p>
        </p:txBody>
      </p:sp>
      <p:pic>
        <p:nvPicPr>
          <p:cNvPr id="478" name="Google Shape;47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000" y="1757200"/>
            <a:ext cx="8149679" cy="4540375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24"/>
          <p:cNvSpPr txBox="1"/>
          <p:nvPr/>
        </p:nvSpPr>
        <p:spPr>
          <a:xfrm>
            <a:off x="793875" y="1110875"/>
            <a:ext cx="93627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highlight>
                  <a:srgbClr val="FFFFFF"/>
                </a:highlight>
              </a:rPr>
              <a:t>Theorem 3.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</a:rPr>
              <a:t> Discrete independent optimal portfolio sold-out problem is </a:t>
            </a:r>
            <a:r>
              <a:rPr b="1" lang="en-US" sz="1800">
                <a:solidFill>
                  <a:schemeClr val="dk1"/>
                </a:solidFill>
                <a:highlight>
                  <a:srgbClr val="FFFFFF"/>
                </a:highlight>
              </a:rPr>
              <a:t>NP-Hard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highlight>
                  <a:srgbClr val="FFFFFF"/>
                </a:highlight>
              </a:rPr>
              <a:t>Proof.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graphicFrame>
        <p:nvGraphicFramePr>
          <p:cNvPr id="480" name="Google Shape;480;p24"/>
          <p:cNvGraphicFramePr/>
          <p:nvPr/>
        </p:nvGraphicFramePr>
        <p:xfrm>
          <a:off x="556200" y="6329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{A1AA8D19-216D-4A99-9091-C456714FF25A}</a:tableStyleId>
              </a:tblPr>
              <a:tblGrid>
                <a:gridCol w="749800"/>
                <a:gridCol w="1941775"/>
                <a:gridCol w="1797025"/>
                <a:gridCol w="2538900"/>
                <a:gridCol w="2466525"/>
                <a:gridCol w="1507525"/>
              </a:tblGrid>
              <a:tr h="339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434343"/>
                          </a:solidFill>
                        </a:rPr>
                        <a:t>Results</a:t>
                      </a:r>
                      <a:endParaRPr b="1" sz="12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B7B7B7"/>
                          </a:solidFill>
                        </a:rPr>
                        <a:t>01  </a:t>
                      </a:r>
                      <a:r>
                        <a:rPr b="1" lang="en-US" sz="1200">
                          <a:solidFill>
                            <a:srgbClr val="B7B7B7"/>
                          </a:solidFill>
                        </a:rPr>
                        <a:t>Theorem-Continuous</a:t>
                      </a:r>
                      <a:endParaRPr b="1" sz="12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2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200">
                          <a:solidFill>
                            <a:srgbClr val="434343"/>
                          </a:solidFill>
                        </a:rPr>
                        <a:t>02  Theorem-Discrete</a:t>
                      </a:r>
                      <a:endParaRPr b="1"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591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B7B7B7"/>
                          </a:solidFill>
                        </a:rPr>
                        <a:t>03  </a:t>
                      </a:r>
                      <a:r>
                        <a:rPr lang="en-US" sz="1200">
                          <a:solidFill>
                            <a:srgbClr val="B7B7B7"/>
                          </a:solidFill>
                        </a:rPr>
                        <a:t>Apply Data-Continuous General</a:t>
                      </a:r>
                      <a:endParaRPr sz="12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2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B7B7B7"/>
                          </a:solidFill>
                        </a:rPr>
                        <a:t>04  </a:t>
                      </a:r>
                      <a:r>
                        <a:rPr lang="en-US" sz="1200">
                          <a:solidFill>
                            <a:srgbClr val="B7B7B7"/>
                          </a:solidFill>
                        </a:rPr>
                        <a:t>Apply Data-Discrete General</a:t>
                      </a:r>
                      <a:endParaRPr sz="12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2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B7B7B7"/>
                          </a:solidFill>
                        </a:rPr>
                        <a:t>05  </a:t>
                      </a:r>
                      <a:r>
                        <a:rPr lang="en-US" sz="1200">
                          <a:solidFill>
                            <a:srgbClr val="B7B7B7"/>
                          </a:solidFill>
                        </a:rPr>
                        <a:t>Discussion</a:t>
                      </a:r>
                      <a:endParaRPr sz="12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2157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81" name="Google Shape;481;p24"/>
          <p:cNvSpPr txBox="1"/>
          <p:nvPr/>
        </p:nvSpPr>
        <p:spPr>
          <a:xfrm>
            <a:off x="11350698" y="6430600"/>
            <a:ext cx="8415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4546A"/>
                </a:solidFill>
              </a:rPr>
              <a:t>15/32</a:t>
            </a:r>
            <a:endParaRPr sz="1600">
              <a:solidFill>
                <a:srgbClr val="44546A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5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228600">
            <a:normAutofit/>
          </a:bodyPr>
          <a:lstStyle/>
          <a:p>
            <a:pPr indent="0" lvl="0" marL="7315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 : Discrete Independent Case</a:t>
            </a:r>
            <a:endParaRPr/>
          </a:p>
        </p:txBody>
      </p:sp>
      <p:pic>
        <p:nvPicPr>
          <p:cNvPr id="488" name="Google Shape;48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436087"/>
            <a:ext cx="9322126" cy="39858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89" name="Google Shape;489;p25"/>
          <p:cNvGraphicFramePr/>
          <p:nvPr/>
        </p:nvGraphicFramePr>
        <p:xfrm>
          <a:off x="556200" y="6329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{A1AA8D19-216D-4A99-9091-C456714FF25A}</a:tableStyleId>
              </a:tblPr>
              <a:tblGrid>
                <a:gridCol w="749800"/>
                <a:gridCol w="1941775"/>
                <a:gridCol w="1797025"/>
                <a:gridCol w="2538900"/>
                <a:gridCol w="2466525"/>
                <a:gridCol w="1507525"/>
              </a:tblGrid>
              <a:tr h="339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434343"/>
                          </a:solidFill>
                        </a:rPr>
                        <a:t>Results</a:t>
                      </a:r>
                      <a:endParaRPr b="1" sz="12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B7B7B7"/>
                          </a:solidFill>
                        </a:rPr>
                        <a:t>01  </a:t>
                      </a:r>
                      <a:r>
                        <a:rPr b="1" lang="en-US" sz="1200">
                          <a:solidFill>
                            <a:srgbClr val="B7B7B7"/>
                          </a:solidFill>
                        </a:rPr>
                        <a:t>Theorem-Continuous</a:t>
                      </a:r>
                      <a:endParaRPr b="1" sz="12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2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200">
                          <a:solidFill>
                            <a:srgbClr val="434343"/>
                          </a:solidFill>
                        </a:rPr>
                        <a:t>02  Theorem-Discrete</a:t>
                      </a:r>
                      <a:endParaRPr b="1"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591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B7B7B7"/>
                          </a:solidFill>
                        </a:rPr>
                        <a:t>03  </a:t>
                      </a:r>
                      <a:r>
                        <a:rPr lang="en-US" sz="1200">
                          <a:solidFill>
                            <a:srgbClr val="B7B7B7"/>
                          </a:solidFill>
                        </a:rPr>
                        <a:t>Apply Data-Continuous General</a:t>
                      </a:r>
                      <a:endParaRPr sz="12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2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B7B7B7"/>
                          </a:solidFill>
                        </a:rPr>
                        <a:t>04  </a:t>
                      </a:r>
                      <a:r>
                        <a:rPr lang="en-US" sz="1200">
                          <a:solidFill>
                            <a:srgbClr val="B7B7B7"/>
                          </a:solidFill>
                        </a:rPr>
                        <a:t>Apply Data-Discrete General</a:t>
                      </a:r>
                      <a:endParaRPr sz="12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2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B7B7B7"/>
                          </a:solidFill>
                        </a:rPr>
                        <a:t>05  </a:t>
                      </a:r>
                      <a:r>
                        <a:rPr lang="en-US" sz="1200">
                          <a:solidFill>
                            <a:srgbClr val="B7B7B7"/>
                          </a:solidFill>
                        </a:rPr>
                        <a:t>Discussion</a:t>
                      </a:r>
                      <a:endParaRPr sz="12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2157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90" name="Google Shape;490;p25"/>
          <p:cNvSpPr txBox="1"/>
          <p:nvPr/>
        </p:nvSpPr>
        <p:spPr>
          <a:xfrm>
            <a:off x="11350698" y="6430600"/>
            <a:ext cx="8415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4546A"/>
                </a:solidFill>
              </a:rPr>
              <a:t>16/32</a:t>
            </a:r>
            <a:endParaRPr sz="1600">
              <a:solidFill>
                <a:srgbClr val="44546A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6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228600">
            <a:normAutofit/>
          </a:bodyPr>
          <a:lstStyle/>
          <a:p>
            <a:pPr indent="0" lvl="0" marL="7315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 : Discrete Independent Case</a:t>
            </a:r>
            <a:endParaRPr/>
          </a:p>
        </p:txBody>
      </p:sp>
      <p:pic>
        <p:nvPicPr>
          <p:cNvPr id="497" name="Google Shape;497;p26"/>
          <p:cNvPicPr preferRelativeResize="0"/>
          <p:nvPr/>
        </p:nvPicPr>
        <p:blipFill rotWithShape="1">
          <a:blip r:embed="rId3">
            <a:alphaModFix/>
          </a:blip>
          <a:srcRect b="10767" l="0" r="0" t="31371"/>
          <a:stretch/>
        </p:blipFill>
        <p:spPr>
          <a:xfrm>
            <a:off x="793875" y="3074700"/>
            <a:ext cx="5717951" cy="289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26"/>
          <p:cNvPicPr preferRelativeResize="0"/>
          <p:nvPr/>
        </p:nvPicPr>
        <p:blipFill rotWithShape="1">
          <a:blip r:embed="rId4">
            <a:alphaModFix/>
          </a:blip>
          <a:srcRect b="0" l="4104" r="0" t="8966"/>
          <a:stretch/>
        </p:blipFill>
        <p:spPr>
          <a:xfrm>
            <a:off x="3512525" y="1731400"/>
            <a:ext cx="5464475" cy="16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26"/>
          <p:cNvSpPr txBox="1"/>
          <p:nvPr/>
        </p:nvSpPr>
        <p:spPr>
          <a:xfrm>
            <a:off x="793875" y="1339475"/>
            <a:ext cx="832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rgbClr val="FFFFFF"/>
                </a:highlight>
              </a:rPr>
              <a:t>For example, given a solution subset of indexes </a:t>
            </a:r>
            <a:r>
              <a:rPr i="1" lang="en-US" sz="17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 ⊂ {1, . . . , N}</a:t>
            </a:r>
            <a:r>
              <a:rPr lang="en-US" sz="1700">
                <a:solidFill>
                  <a:schemeClr val="dk1"/>
                </a:solidFill>
                <a:highlight>
                  <a:srgbClr val="FFFFFF"/>
                </a:highlight>
              </a:rPr>
              <a:t>, we can construct</a:t>
            </a:r>
            <a:endParaRPr sz="1700"/>
          </a:p>
        </p:txBody>
      </p:sp>
      <p:graphicFrame>
        <p:nvGraphicFramePr>
          <p:cNvPr id="500" name="Google Shape;500;p26"/>
          <p:cNvGraphicFramePr/>
          <p:nvPr/>
        </p:nvGraphicFramePr>
        <p:xfrm>
          <a:off x="556200" y="6329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{A1AA8D19-216D-4A99-9091-C456714FF25A}</a:tableStyleId>
              </a:tblPr>
              <a:tblGrid>
                <a:gridCol w="749800"/>
                <a:gridCol w="1941775"/>
                <a:gridCol w="1797025"/>
                <a:gridCol w="2538900"/>
                <a:gridCol w="2466525"/>
                <a:gridCol w="1507525"/>
              </a:tblGrid>
              <a:tr h="339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434343"/>
                          </a:solidFill>
                        </a:rPr>
                        <a:t>Results</a:t>
                      </a:r>
                      <a:endParaRPr b="1" sz="12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B7B7B7"/>
                          </a:solidFill>
                        </a:rPr>
                        <a:t>01  </a:t>
                      </a:r>
                      <a:r>
                        <a:rPr b="1" lang="en-US" sz="1200">
                          <a:solidFill>
                            <a:srgbClr val="B7B7B7"/>
                          </a:solidFill>
                        </a:rPr>
                        <a:t>Theorem-Continuous</a:t>
                      </a:r>
                      <a:endParaRPr b="1" sz="12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2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200">
                          <a:solidFill>
                            <a:srgbClr val="434343"/>
                          </a:solidFill>
                        </a:rPr>
                        <a:t>02  Theorem-Discrete</a:t>
                      </a:r>
                      <a:endParaRPr b="1"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591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B7B7B7"/>
                          </a:solidFill>
                        </a:rPr>
                        <a:t>03  </a:t>
                      </a:r>
                      <a:r>
                        <a:rPr lang="en-US" sz="1200">
                          <a:solidFill>
                            <a:srgbClr val="B7B7B7"/>
                          </a:solidFill>
                        </a:rPr>
                        <a:t>Apply Data-Continuous General</a:t>
                      </a:r>
                      <a:endParaRPr sz="12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2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B7B7B7"/>
                          </a:solidFill>
                        </a:rPr>
                        <a:t>04  </a:t>
                      </a:r>
                      <a:r>
                        <a:rPr lang="en-US" sz="1200">
                          <a:solidFill>
                            <a:srgbClr val="B7B7B7"/>
                          </a:solidFill>
                        </a:rPr>
                        <a:t>Apply Data-Discrete General</a:t>
                      </a:r>
                      <a:endParaRPr sz="12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2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B7B7B7"/>
                          </a:solidFill>
                        </a:rPr>
                        <a:t>05  </a:t>
                      </a:r>
                      <a:r>
                        <a:rPr lang="en-US" sz="1200">
                          <a:solidFill>
                            <a:srgbClr val="B7B7B7"/>
                          </a:solidFill>
                        </a:rPr>
                        <a:t>Discussion</a:t>
                      </a:r>
                      <a:endParaRPr sz="12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2157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501" name="Google Shape;501;p26"/>
          <p:cNvSpPr txBox="1"/>
          <p:nvPr/>
        </p:nvSpPr>
        <p:spPr>
          <a:xfrm>
            <a:off x="11350698" y="6430600"/>
            <a:ext cx="8415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4546A"/>
                </a:solidFill>
              </a:rPr>
              <a:t>17/32</a:t>
            </a:r>
            <a:endParaRPr sz="1600">
              <a:solidFill>
                <a:srgbClr val="44546A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7"/>
          <p:cNvSpPr/>
          <p:nvPr/>
        </p:nvSpPr>
        <p:spPr>
          <a:xfrm>
            <a:off x="2574650" y="1393125"/>
            <a:ext cx="6328500" cy="13257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27"/>
          <p:cNvSpPr txBox="1"/>
          <p:nvPr>
            <p:ph type="title"/>
          </p:nvPr>
        </p:nvSpPr>
        <p:spPr>
          <a:xfrm>
            <a:off x="0" y="0"/>
            <a:ext cx="11459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228600">
            <a:normAutofit/>
          </a:bodyPr>
          <a:lstStyle/>
          <a:p>
            <a:pPr indent="0" lvl="0" marL="73152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 : </a:t>
            </a:r>
            <a:r>
              <a:rPr lang="en-US" sz="2866"/>
              <a:t>Discrete Independent  and </a:t>
            </a:r>
            <a:r>
              <a:rPr lang="en-US" sz="2866"/>
              <a:t>General Cases</a:t>
            </a:r>
            <a:r>
              <a:rPr lang="en-US" sz="2966"/>
              <a:t> </a:t>
            </a:r>
            <a:endParaRPr sz="2966"/>
          </a:p>
        </p:txBody>
      </p:sp>
      <p:graphicFrame>
        <p:nvGraphicFramePr>
          <p:cNvPr id="509" name="Google Shape;509;p27"/>
          <p:cNvGraphicFramePr/>
          <p:nvPr/>
        </p:nvGraphicFramePr>
        <p:xfrm>
          <a:off x="2440123" y="333117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{B74A4200-A708-4AE7-95C8-017E68D5F34F}</a:tableStyleId>
              </a:tblPr>
              <a:tblGrid>
                <a:gridCol w="1937625"/>
                <a:gridCol w="2198475"/>
                <a:gridCol w="2326925"/>
              </a:tblGrid>
              <a:tr h="404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/>
                    </a:p>
                  </a:txBody>
                  <a:tcPr marT="27725" marB="27725" marR="55475" marL="55475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Discrete</a:t>
                      </a:r>
                      <a:endParaRPr sz="2000" u="none" cap="none" strike="noStrike"/>
                    </a:p>
                  </a:txBody>
                  <a:tcPr marT="27725" marB="27725" marR="55475" marL="55475" anchor="ctr"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Continuous</a:t>
                      </a:r>
                      <a:endParaRPr sz="2000" u="none" cap="none" strike="noStrike"/>
                    </a:p>
                  </a:txBody>
                  <a:tcPr marT="27725" marB="27725" marR="55475" marL="55475" anchor="ctr"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D"/>
                    </a:solidFill>
                  </a:tcPr>
                </a:tc>
              </a:tr>
              <a:tr h="404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Homogeneous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725" marB="27725" marR="55475" marL="55475" anchor="ctr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optimal explicit</a:t>
                      </a:r>
                      <a:br>
                        <a:rPr lang="en-US" sz="2000">
                          <a:solidFill>
                            <a:schemeClr val="dk1"/>
                          </a:solidFill>
                        </a:rPr>
                      </a:b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solution</a:t>
                      </a:r>
                      <a:endParaRPr sz="2000"/>
                    </a:p>
                  </a:txBody>
                  <a:tcPr marT="27725" marB="27725" marR="55475" marL="55475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B">
                        <a:alpha val="520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optimal explicit</a:t>
                      </a:r>
                      <a:br>
                        <a:rPr lang="en-US" sz="2000">
                          <a:solidFill>
                            <a:schemeClr val="dk1"/>
                          </a:solidFill>
                        </a:rPr>
                      </a:b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solution</a:t>
                      </a:r>
                      <a:endParaRPr sz="2000"/>
                    </a:p>
                  </a:txBody>
                  <a:tcPr marT="27725" marB="27725" marR="55475" marL="55475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B">
                        <a:alpha val="52040"/>
                      </a:srgbClr>
                    </a:solidFill>
                  </a:tcPr>
                </a:tc>
              </a:tr>
              <a:tr h="404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Independent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725" marB="27725" marR="55475" marL="55475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NPH</a:t>
                      </a:r>
                      <a:endParaRPr sz="2000" u="none" cap="none" strike="noStrike"/>
                    </a:p>
                  </a:txBody>
                  <a:tcPr marT="27725" marB="27725" marR="55475" marL="55475" anchor="ctr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AAC50B">
                        <a:alpha val="520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optimal numerical solution</a:t>
                      </a:r>
                      <a:endParaRPr sz="2000"/>
                    </a:p>
                  </a:txBody>
                  <a:tcPr marT="27725" marB="27725" marR="55475" marL="55475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B">
                        <a:alpha val="52040"/>
                      </a:srgbClr>
                    </a:solidFill>
                  </a:tcPr>
                </a:tc>
              </a:tr>
              <a:tr h="404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General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725" marB="27725" marR="55475" marL="55475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to be solved</a:t>
                      </a:r>
                      <a:endParaRPr sz="2000"/>
                    </a:p>
                  </a:txBody>
                  <a:tcPr marT="27725" marB="27725" marR="55475" marL="55475" anchor="ctr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optimal numerical solution</a:t>
                      </a:r>
                      <a:endParaRPr sz="2000"/>
                    </a:p>
                  </a:txBody>
                  <a:tcPr marT="27725" marB="27725" marR="55475" marL="55475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B">
                        <a:alpha val="52040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510" name="Google Shape;510;p27"/>
          <p:cNvPicPr preferRelativeResize="0"/>
          <p:nvPr/>
        </p:nvPicPr>
        <p:blipFill rotWithShape="1">
          <a:blip r:embed="rId3">
            <a:alphaModFix/>
          </a:blip>
          <a:srcRect b="0" l="0" r="0" t="51439"/>
          <a:stretch/>
        </p:blipFill>
        <p:spPr>
          <a:xfrm>
            <a:off x="2776488" y="1554300"/>
            <a:ext cx="4315874" cy="101685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27"/>
          <p:cNvSpPr/>
          <p:nvPr/>
        </p:nvSpPr>
        <p:spPr>
          <a:xfrm flipH="1" rot="-5400000">
            <a:off x="6532750" y="1861750"/>
            <a:ext cx="639600" cy="398100"/>
          </a:xfrm>
          <a:prstGeom prst="curvedUpArrow">
            <a:avLst>
              <a:gd fmla="val 25000" name="adj1"/>
              <a:gd fmla="val 32791" name="adj2"/>
              <a:gd fmla="val 25000" name="adj3"/>
            </a:avLst>
          </a:prstGeom>
          <a:solidFill>
            <a:srgbClr val="C00000"/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7"/>
          <p:cNvSpPr txBox="1"/>
          <p:nvPr/>
        </p:nvSpPr>
        <p:spPr>
          <a:xfrm>
            <a:off x="7103638" y="2030200"/>
            <a:ext cx="19362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C00000"/>
                </a:solidFill>
              </a:rPr>
              <a:t>more</a:t>
            </a:r>
            <a:r>
              <a:rPr lang="en-US" sz="1600">
                <a:solidFill>
                  <a:srgbClr val="C00000"/>
                </a:solidFill>
              </a:rPr>
              <a:t> complex</a:t>
            </a:r>
            <a:endParaRPr sz="1600">
              <a:solidFill>
                <a:srgbClr val="C00000"/>
              </a:solidFill>
            </a:endParaRPr>
          </a:p>
        </p:txBody>
      </p:sp>
      <p:sp>
        <p:nvSpPr>
          <p:cNvPr id="513" name="Google Shape;513;p27"/>
          <p:cNvSpPr/>
          <p:nvPr/>
        </p:nvSpPr>
        <p:spPr>
          <a:xfrm>
            <a:off x="5469850" y="2818800"/>
            <a:ext cx="217200" cy="423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14" name="Google Shape;514;p27"/>
          <p:cNvGraphicFramePr/>
          <p:nvPr/>
        </p:nvGraphicFramePr>
        <p:xfrm>
          <a:off x="556200" y="6329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{A1AA8D19-216D-4A99-9091-C456714FF25A}</a:tableStyleId>
              </a:tblPr>
              <a:tblGrid>
                <a:gridCol w="749800"/>
                <a:gridCol w="1941775"/>
                <a:gridCol w="1797025"/>
                <a:gridCol w="2538900"/>
                <a:gridCol w="2466525"/>
                <a:gridCol w="1507525"/>
              </a:tblGrid>
              <a:tr h="339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434343"/>
                          </a:solidFill>
                        </a:rPr>
                        <a:t>Results</a:t>
                      </a:r>
                      <a:endParaRPr b="1" sz="12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B7B7B7"/>
                          </a:solidFill>
                        </a:rPr>
                        <a:t>01  </a:t>
                      </a:r>
                      <a:r>
                        <a:rPr b="1" lang="en-US" sz="1200">
                          <a:solidFill>
                            <a:srgbClr val="B7B7B7"/>
                          </a:solidFill>
                        </a:rPr>
                        <a:t>Theorem-Continuous</a:t>
                      </a:r>
                      <a:endParaRPr b="1" sz="12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2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200">
                          <a:solidFill>
                            <a:srgbClr val="434343"/>
                          </a:solidFill>
                        </a:rPr>
                        <a:t>02  Theorem-Discrete</a:t>
                      </a:r>
                      <a:endParaRPr b="1"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591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B7B7B7"/>
                          </a:solidFill>
                        </a:rPr>
                        <a:t>03  </a:t>
                      </a:r>
                      <a:r>
                        <a:rPr lang="en-US" sz="1200">
                          <a:solidFill>
                            <a:srgbClr val="B7B7B7"/>
                          </a:solidFill>
                        </a:rPr>
                        <a:t>Apply Data-Continuous General</a:t>
                      </a:r>
                      <a:endParaRPr sz="12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2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B7B7B7"/>
                          </a:solidFill>
                        </a:rPr>
                        <a:t>04  </a:t>
                      </a:r>
                      <a:r>
                        <a:rPr lang="en-US" sz="1200">
                          <a:solidFill>
                            <a:srgbClr val="B7B7B7"/>
                          </a:solidFill>
                        </a:rPr>
                        <a:t>Apply Data-Discrete General</a:t>
                      </a:r>
                      <a:endParaRPr sz="12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2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B7B7B7"/>
                          </a:solidFill>
                        </a:rPr>
                        <a:t>05  </a:t>
                      </a:r>
                      <a:r>
                        <a:rPr lang="en-US" sz="1200">
                          <a:solidFill>
                            <a:srgbClr val="B7B7B7"/>
                          </a:solidFill>
                        </a:rPr>
                        <a:t>Discussion</a:t>
                      </a:r>
                      <a:endParaRPr sz="12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2157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515" name="Google Shape;515;p27"/>
          <p:cNvSpPr txBox="1"/>
          <p:nvPr/>
        </p:nvSpPr>
        <p:spPr>
          <a:xfrm>
            <a:off x="11350698" y="6430600"/>
            <a:ext cx="8415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4546A"/>
                </a:solidFill>
              </a:rPr>
              <a:t>18/32</a:t>
            </a:r>
            <a:endParaRPr sz="1600">
              <a:solidFill>
                <a:srgbClr val="44546A"/>
              </a:solidFill>
            </a:endParaRPr>
          </a:p>
        </p:txBody>
      </p:sp>
      <p:graphicFrame>
        <p:nvGraphicFramePr>
          <p:cNvPr id="516" name="Google Shape;516;p27"/>
          <p:cNvGraphicFramePr/>
          <p:nvPr/>
        </p:nvGraphicFramePr>
        <p:xfrm>
          <a:off x="2440123" y="333117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{B74A4200-A708-4AE7-95C8-017E68D5F34F}</a:tableStyleId>
              </a:tblPr>
              <a:tblGrid>
                <a:gridCol w="1937625"/>
                <a:gridCol w="2198475"/>
                <a:gridCol w="2326925"/>
              </a:tblGrid>
              <a:tr h="404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/>
                    </a:p>
                  </a:txBody>
                  <a:tcPr marT="27725" marB="27725" marR="55475" marL="55475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Discrete</a:t>
                      </a:r>
                      <a:endParaRPr sz="2000" u="none" cap="none" strike="noStrike"/>
                    </a:p>
                  </a:txBody>
                  <a:tcPr marT="27725" marB="27725" marR="55475" marL="55475" anchor="ctr"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Continuous</a:t>
                      </a:r>
                      <a:endParaRPr sz="2000" u="none" cap="none" strike="noStrike"/>
                    </a:p>
                  </a:txBody>
                  <a:tcPr marT="27725" marB="27725" marR="55475" marL="55475" anchor="ctr"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D"/>
                    </a:solidFill>
                  </a:tcPr>
                </a:tc>
              </a:tr>
              <a:tr h="404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Homogeneous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725" marB="27725" marR="55475" marL="55475" anchor="ctr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optimal explicit</a:t>
                      </a:r>
                      <a:br>
                        <a:rPr lang="en-US" sz="2000">
                          <a:solidFill>
                            <a:schemeClr val="dk1"/>
                          </a:solidFill>
                        </a:rPr>
                      </a:b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solution</a:t>
                      </a:r>
                      <a:endParaRPr sz="2000"/>
                    </a:p>
                  </a:txBody>
                  <a:tcPr marT="27725" marB="27725" marR="55475" marL="55475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B">
                        <a:alpha val="520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optimal explicit</a:t>
                      </a:r>
                      <a:br>
                        <a:rPr lang="en-US" sz="2000">
                          <a:solidFill>
                            <a:schemeClr val="dk1"/>
                          </a:solidFill>
                        </a:rPr>
                      </a:b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solution</a:t>
                      </a:r>
                      <a:endParaRPr sz="2000"/>
                    </a:p>
                  </a:txBody>
                  <a:tcPr marT="27725" marB="27725" marR="55475" marL="55475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B">
                        <a:alpha val="52040"/>
                      </a:srgbClr>
                    </a:solidFill>
                  </a:tcPr>
                </a:tc>
              </a:tr>
              <a:tr h="404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Independent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725" marB="27725" marR="55475" marL="55475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NPH</a:t>
                      </a:r>
                      <a:endParaRPr sz="2000" u="none" cap="none" strike="noStrike"/>
                    </a:p>
                  </a:txBody>
                  <a:tcPr marT="27725" marB="27725" marR="55475" marL="55475" anchor="ctr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AAC50B">
                        <a:alpha val="520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optimal numerical solution</a:t>
                      </a:r>
                      <a:endParaRPr sz="2000"/>
                    </a:p>
                  </a:txBody>
                  <a:tcPr marT="27725" marB="27725" marR="55475" marL="55475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B">
                        <a:alpha val="52040"/>
                      </a:srgbClr>
                    </a:solidFill>
                  </a:tcPr>
                </a:tc>
              </a:tr>
              <a:tr h="404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General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725" marB="27725" marR="55475" marL="55475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NPH</a:t>
                      </a:r>
                      <a:endParaRPr sz="2000" u="none" cap="none" strike="noStrike"/>
                    </a:p>
                  </a:txBody>
                  <a:tcPr marT="27725" marB="27725" marR="55475" marL="55475" anchor="ctr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AAC50B">
                        <a:alpha val="520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optimal numerical solution</a:t>
                      </a:r>
                      <a:endParaRPr sz="2000"/>
                    </a:p>
                  </a:txBody>
                  <a:tcPr marT="27725" marB="27725" marR="55475" marL="55475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B">
                        <a:alpha val="5204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517" name="Google Shape;517;p27"/>
          <p:cNvSpPr/>
          <p:nvPr/>
        </p:nvSpPr>
        <p:spPr>
          <a:xfrm>
            <a:off x="4377750" y="5086275"/>
            <a:ext cx="2096700" cy="665100"/>
          </a:xfrm>
          <a:prstGeom prst="ellipse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7"/>
          <p:cNvSpPr/>
          <p:nvPr/>
        </p:nvSpPr>
        <p:spPr>
          <a:xfrm flipH="1" rot="-5400000">
            <a:off x="6237150" y="4885000"/>
            <a:ext cx="881400" cy="4068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C00000"/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8"/>
          <p:cNvSpPr/>
          <p:nvPr/>
        </p:nvSpPr>
        <p:spPr>
          <a:xfrm>
            <a:off x="7022175" y="2847350"/>
            <a:ext cx="3112500" cy="416100"/>
          </a:xfrm>
          <a:prstGeom prst="rect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5" name="Google Shape;5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550" y="1554000"/>
            <a:ext cx="5420075" cy="406674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28"/>
          <p:cNvSpPr txBox="1"/>
          <p:nvPr/>
        </p:nvSpPr>
        <p:spPr>
          <a:xfrm>
            <a:off x="1924075" y="5544250"/>
            <a:ext cx="3989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Probability and level of default</a:t>
            </a:r>
            <a:endParaRPr sz="1700"/>
          </a:p>
        </p:txBody>
      </p:sp>
      <p:sp>
        <p:nvSpPr>
          <p:cNvPr id="527" name="Google Shape;527;p28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228600">
            <a:normAutofit/>
          </a:bodyPr>
          <a:lstStyle/>
          <a:p>
            <a:pPr indent="0" lvl="0" marL="7315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 : MakerDAO dataset</a:t>
            </a:r>
            <a:endParaRPr/>
          </a:p>
        </p:txBody>
      </p:sp>
      <p:sp>
        <p:nvSpPr>
          <p:cNvPr id="528" name="Google Shape;528;p28"/>
          <p:cNvSpPr txBox="1"/>
          <p:nvPr/>
        </p:nvSpPr>
        <p:spPr>
          <a:xfrm>
            <a:off x="6935575" y="3762750"/>
            <a:ext cx="4950000" cy="7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/>
              <a:t>Probability of default</a:t>
            </a:r>
            <a:endParaRPr sz="2000" u="sng"/>
          </a:p>
        </p:txBody>
      </p:sp>
      <p:grpSp>
        <p:nvGrpSpPr>
          <p:cNvPr id="529" name="Google Shape;529;p28"/>
          <p:cNvGrpSpPr/>
          <p:nvPr/>
        </p:nvGrpSpPr>
        <p:grpSpPr>
          <a:xfrm>
            <a:off x="6977325" y="1794125"/>
            <a:ext cx="4071000" cy="1046700"/>
            <a:chOff x="9491925" y="4537325"/>
            <a:chExt cx="4071000" cy="1046700"/>
          </a:xfrm>
        </p:grpSpPr>
        <p:sp>
          <p:nvSpPr>
            <p:cNvPr id="530" name="Google Shape;530;p28"/>
            <p:cNvSpPr txBox="1"/>
            <p:nvPr/>
          </p:nvSpPr>
          <p:spPr>
            <a:xfrm>
              <a:off x="9491925" y="4537325"/>
              <a:ext cx="40710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/>
                <a:t>                Daily data</a:t>
              </a:r>
              <a:endParaRPr b="1" sz="2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800"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r>
                <a:rPr lang="en-US" sz="1800"/>
                <a:t>  is borrowers with debt amounts. </a:t>
              </a:r>
              <a:endParaRPr sz="1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1800">
                  <a:latin typeface="Times New Roman"/>
                  <a:ea typeface="Times New Roman"/>
                  <a:cs typeface="Times New Roman"/>
                  <a:sym typeface="Times New Roman"/>
                </a:rPr>
                <a:t>K </a:t>
              </a:r>
              <a:r>
                <a:rPr lang="en-US" sz="1800"/>
                <a:t> is a covariance for their defaults.</a:t>
              </a:r>
              <a:endParaRPr b="1" sz="2000"/>
            </a:p>
          </p:txBody>
        </p:sp>
        <p:pic>
          <p:nvPicPr>
            <p:cNvPr id="531" name="Google Shape;531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97525" y="4892950"/>
              <a:ext cx="274156" cy="31380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532" name="Google Shape;532;p28"/>
          <p:cNvGraphicFramePr/>
          <p:nvPr/>
        </p:nvGraphicFramePr>
        <p:xfrm>
          <a:off x="556200" y="6329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{A1AA8D19-216D-4A99-9091-C456714FF25A}</a:tableStyleId>
              </a:tblPr>
              <a:tblGrid>
                <a:gridCol w="749800"/>
                <a:gridCol w="1941775"/>
                <a:gridCol w="1797025"/>
                <a:gridCol w="2538900"/>
                <a:gridCol w="2466525"/>
                <a:gridCol w="1507525"/>
              </a:tblGrid>
              <a:tr h="339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434343"/>
                          </a:solidFill>
                        </a:rPr>
                        <a:t>Results</a:t>
                      </a:r>
                      <a:endParaRPr b="1" sz="12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rgbClr val="B7B7B7"/>
                          </a:solidFill>
                        </a:rPr>
                        <a:t>01  Theorem-Continuous</a:t>
                      </a:r>
                      <a:endParaRPr sz="1200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2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rgbClr val="B7B7B7"/>
                          </a:solidFill>
                        </a:rPr>
                        <a:t>02  Theorem-Discrete</a:t>
                      </a:r>
                      <a:endParaRPr sz="1200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2157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434343"/>
                          </a:solidFill>
                        </a:rPr>
                        <a:t>03-04  Apply Data-General Cases</a:t>
                      </a:r>
                      <a:endParaRPr b="1"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59120"/>
                      </a:srgbClr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B7B7B7"/>
                          </a:solidFill>
                        </a:rPr>
                        <a:t>05  </a:t>
                      </a:r>
                      <a:r>
                        <a:rPr lang="en-US" sz="1200">
                          <a:solidFill>
                            <a:srgbClr val="B7B7B7"/>
                          </a:solidFill>
                        </a:rPr>
                        <a:t>Discussion</a:t>
                      </a:r>
                      <a:endParaRPr sz="12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2157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533" name="Google Shape;533;p28"/>
          <p:cNvSpPr/>
          <p:nvPr/>
        </p:nvSpPr>
        <p:spPr>
          <a:xfrm rot="5400000">
            <a:off x="6559075" y="2695925"/>
            <a:ext cx="539700" cy="3657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C00000"/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28"/>
          <p:cNvSpPr txBox="1"/>
          <p:nvPr/>
        </p:nvSpPr>
        <p:spPr>
          <a:xfrm>
            <a:off x="7040275" y="2875900"/>
            <a:ext cx="3112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C00000"/>
                </a:solidFill>
              </a:rPr>
              <a:t>General case: Any </a:t>
            </a:r>
            <a:r>
              <a:rPr b="1" lang="en-US" sz="16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 </a:t>
            </a:r>
            <a:r>
              <a:rPr lang="en-US" sz="1600">
                <a:solidFill>
                  <a:srgbClr val="C00000"/>
                </a:solidFill>
              </a:rPr>
              <a:t>is allowed </a:t>
            </a:r>
            <a:endParaRPr sz="1600">
              <a:solidFill>
                <a:srgbClr val="C00000"/>
              </a:solidFill>
            </a:endParaRPr>
          </a:p>
        </p:txBody>
      </p:sp>
      <p:sp>
        <p:nvSpPr>
          <p:cNvPr id="535" name="Google Shape;535;p28"/>
          <p:cNvSpPr txBox="1"/>
          <p:nvPr/>
        </p:nvSpPr>
        <p:spPr>
          <a:xfrm>
            <a:off x="11350698" y="6430600"/>
            <a:ext cx="8415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4546A"/>
                </a:solidFill>
              </a:rPr>
              <a:t>19/32</a:t>
            </a:r>
            <a:endParaRPr sz="1600">
              <a:solidFill>
                <a:srgbClr val="44546A"/>
              </a:solidFill>
            </a:endParaRPr>
          </a:p>
        </p:txBody>
      </p:sp>
      <p:pic>
        <p:nvPicPr>
          <p:cNvPr id="536" name="Google Shape;53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1050" y="4367896"/>
            <a:ext cx="4950001" cy="915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/>
          <p:nvPr/>
        </p:nvSpPr>
        <p:spPr>
          <a:xfrm>
            <a:off x="6372000" y="1355700"/>
            <a:ext cx="5515200" cy="4390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1"/>
          <p:cNvSpPr/>
          <p:nvPr/>
        </p:nvSpPr>
        <p:spPr>
          <a:xfrm>
            <a:off x="8254800" y="4029875"/>
            <a:ext cx="1749600" cy="1554600"/>
          </a:xfrm>
          <a:prstGeom prst="rect">
            <a:avLst/>
          </a:prstGeom>
          <a:solidFill>
            <a:srgbClr val="AAC50B">
              <a:alpha val="520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1"/>
          <p:cNvSpPr/>
          <p:nvPr/>
        </p:nvSpPr>
        <p:spPr>
          <a:xfrm>
            <a:off x="657000" y="1355675"/>
            <a:ext cx="5515200" cy="4390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1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228600">
            <a:normAutofit/>
          </a:bodyPr>
          <a:lstStyle/>
          <a:p>
            <a:pPr indent="0" lvl="0" marL="7315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Background : DeFi Meets Classic Finance</a:t>
            </a:r>
            <a:endParaRPr/>
          </a:p>
        </p:txBody>
      </p:sp>
      <p:sp>
        <p:nvSpPr>
          <p:cNvPr id="104" name="Google Shape;104;p11"/>
          <p:cNvSpPr txBox="1"/>
          <p:nvPr/>
        </p:nvSpPr>
        <p:spPr>
          <a:xfrm>
            <a:off x="2290625" y="1401900"/>
            <a:ext cx="230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2600"/>
              </a:spcAft>
              <a:buNone/>
            </a:pPr>
            <a:r>
              <a:rPr b="1" lang="en-US" sz="2400">
                <a:solidFill>
                  <a:srgbClr val="595959"/>
                </a:solidFill>
              </a:rPr>
              <a:t>Securitization</a:t>
            </a:r>
            <a:endParaRPr b="1" sz="2400">
              <a:solidFill>
                <a:srgbClr val="595959"/>
              </a:solidFill>
            </a:endParaRPr>
          </a:p>
        </p:txBody>
      </p:sp>
      <p:pic>
        <p:nvPicPr>
          <p:cNvPr id="105" name="Google Shape;10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763" y="2394763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075" y="2638888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075" y="3252600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8075" y="2025175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1"/>
          <p:cNvSpPr/>
          <p:nvPr/>
        </p:nvSpPr>
        <p:spPr>
          <a:xfrm>
            <a:off x="2856550" y="2765138"/>
            <a:ext cx="395700" cy="19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E9E9E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34625" y="239477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09475" y="239477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1"/>
          <p:cNvSpPr/>
          <p:nvPr/>
        </p:nvSpPr>
        <p:spPr>
          <a:xfrm>
            <a:off x="4531400" y="2765138"/>
            <a:ext cx="395700" cy="19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E9E9E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1"/>
          <p:cNvSpPr txBox="1"/>
          <p:nvPr/>
        </p:nvSpPr>
        <p:spPr>
          <a:xfrm>
            <a:off x="1683125" y="3309175"/>
            <a:ext cx="10677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Banks</a:t>
            </a:r>
            <a:endParaRPr sz="1600"/>
          </a:p>
        </p:txBody>
      </p:sp>
      <p:sp>
        <p:nvSpPr>
          <p:cNvPr id="114" name="Google Shape;114;p11"/>
          <p:cNvSpPr txBox="1"/>
          <p:nvPr/>
        </p:nvSpPr>
        <p:spPr>
          <a:xfrm>
            <a:off x="3357975" y="3370175"/>
            <a:ext cx="106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Group of assets</a:t>
            </a:r>
            <a:endParaRPr sz="1600"/>
          </a:p>
        </p:txBody>
      </p:sp>
      <p:sp>
        <p:nvSpPr>
          <p:cNvPr id="115" name="Google Shape;115;p11"/>
          <p:cNvSpPr txBox="1"/>
          <p:nvPr/>
        </p:nvSpPr>
        <p:spPr>
          <a:xfrm>
            <a:off x="4924075" y="3370175"/>
            <a:ext cx="1285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Marketable</a:t>
            </a:r>
            <a:br>
              <a:rPr lang="en-US" sz="1600"/>
            </a:br>
            <a:r>
              <a:rPr lang="en-US" sz="1600"/>
              <a:t>securities</a:t>
            </a:r>
            <a:endParaRPr sz="1600"/>
          </a:p>
        </p:txBody>
      </p:sp>
      <p:sp>
        <p:nvSpPr>
          <p:cNvPr id="116" name="Google Shape;116;p11"/>
          <p:cNvSpPr/>
          <p:nvPr/>
        </p:nvSpPr>
        <p:spPr>
          <a:xfrm>
            <a:off x="1331075" y="2060625"/>
            <a:ext cx="271500" cy="1740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1"/>
          <p:cNvSpPr/>
          <p:nvPr/>
        </p:nvSpPr>
        <p:spPr>
          <a:xfrm>
            <a:off x="684575" y="5746175"/>
            <a:ext cx="5515200" cy="6765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/>
              <a:t>Classic Finance</a:t>
            </a:r>
            <a:endParaRPr b="1" sz="2300"/>
          </a:p>
        </p:txBody>
      </p:sp>
      <p:sp>
        <p:nvSpPr>
          <p:cNvPr id="118" name="Google Shape;118;p11"/>
          <p:cNvSpPr txBox="1"/>
          <p:nvPr/>
        </p:nvSpPr>
        <p:spPr>
          <a:xfrm>
            <a:off x="8005625" y="1401900"/>
            <a:ext cx="230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2600"/>
              </a:spcAft>
              <a:buNone/>
            </a:pPr>
            <a:r>
              <a:rPr b="1" lang="en-US" sz="2400">
                <a:solidFill>
                  <a:srgbClr val="595959"/>
                </a:solidFill>
              </a:rPr>
              <a:t>Tokenization</a:t>
            </a:r>
            <a:endParaRPr b="1" sz="2400">
              <a:solidFill>
                <a:srgbClr val="595959"/>
              </a:solidFill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2525" y="2645913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2525" y="3259625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2525" y="2032200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1"/>
          <p:cNvSpPr/>
          <p:nvPr/>
        </p:nvSpPr>
        <p:spPr>
          <a:xfrm>
            <a:off x="6399575" y="5746175"/>
            <a:ext cx="5515200" cy="6765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/>
              <a:t>DeFi</a:t>
            </a:r>
            <a:endParaRPr b="1" sz="2300"/>
          </a:p>
        </p:txBody>
      </p:sp>
      <p:pic>
        <p:nvPicPr>
          <p:cNvPr id="123" name="Google Shape;123;p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62775" y="2115425"/>
            <a:ext cx="457201" cy="45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62775" y="3316775"/>
            <a:ext cx="457201" cy="45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62775" y="2735375"/>
            <a:ext cx="457201" cy="45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358075" y="2120600"/>
            <a:ext cx="457201" cy="45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358075" y="2735375"/>
            <a:ext cx="457201" cy="45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853375" y="2115425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1"/>
          <p:cNvSpPr/>
          <p:nvPr/>
        </p:nvSpPr>
        <p:spPr>
          <a:xfrm>
            <a:off x="9379125" y="2067650"/>
            <a:ext cx="271500" cy="1740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" name="Google Shape;130;p11"/>
          <p:cNvGrpSpPr/>
          <p:nvPr/>
        </p:nvGrpSpPr>
        <p:grpSpPr>
          <a:xfrm>
            <a:off x="9817075" y="2143850"/>
            <a:ext cx="530400" cy="1248600"/>
            <a:chOff x="9770025" y="2060625"/>
            <a:chExt cx="530400" cy="1248600"/>
          </a:xfrm>
        </p:grpSpPr>
        <p:sp>
          <p:nvSpPr>
            <p:cNvPr id="131" name="Google Shape;131;p11"/>
            <p:cNvSpPr/>
            <p:nvPr/>
          </p:nvSpPr>
          <p:spPr>
            <a:xfrm>
              <a:off x="9770025" y="2060625"/>
              <a:ext cx="530400" cy="1248600"/>
            </a:xfrm>
            <a:prstGeom prst="rect">
              <a:avLst/>
            </a:prstGeom>
            <a:noFill/>
            <a:ln cap="flat" cmpd="sng" w="19050">
              <a:solidFill>
                <a:srgbClr val="AAC50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2" name="Google Shape;132;p1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9808925" y="2172300"/>
              <a:ext cx="457201" cy="457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1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9808925" y="2728350"/>
              <a:ext cx="457201" cy="4572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4" name="Google Shape;134;p1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060075" y="2811563"/>
            <a:ext cx="457201" cy="45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699975" y="416827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1"/>
          <p:cNvSpPr txBox="1"/>
          <p:nvPr/>
        </p:nvSpPr>
        <p:spPr>
          <a:xfrm>
            <a:off x="8333400" y="5137375"/>
            <a:ext cx="1592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5B6909"/>
                </a:solidFill>
              </a:rPr>
              <a:t>Blockchain</a:t>
            </a:r>
            <a:endParaRPr b="1" sz="2000">
              <a:solidFill>
                <a:srgbClr val="5B6909"/>
              </a:solidFill>
            </a:endParaRPr>
          </a:p>
        </p:txBody>
      </p:sp>
      <p:sp>
        <p:nvSpPr>
          <p:cNvPr id="137" name="Google Shape;137;p11"/>
          <p:cNvSpPr/>
          <p:nvPr/>
        </p:nvSpPr>
        <p:spPr>
          <a:xfrm>
            <a:off x="1065575" y="4168300"/>
            <a:ext cx="4694100" cy="1398900"/>
          </a:xfrm>
          <a:prstGeom prst="rect">
            <a:avLst/>
          </a:prstGeom>
          <a:solidFill>
            <a:srgbClr val="FF0000">
              <a:alpha val="301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Plenty of intermediaries between bank and investors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Lack of transparency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Regulatory and legal risk</a:t>
            </a:r>
            <a:endParaRPr/>
          </a:p>
        </p:txBody>
      </p:sp>
      <p:sp>
        <p:nvSpPr>
          <p:cNvPr id="138" name="Google Shape;138;p11"/>
          <p:cNvSpPr/>
          <p:nvPr/>
        </p:nvSpPr>
        <p:spPr>
          <a:xfrm>
            <a:off x="7354125" y="2255513"/>
            <a:ext cx="395700" cy="19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E9E9E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/>
          <p:cNvSpPr/>
          <p:nvPr/>
        </p:nvSpPr>
        <p:spPr>
          <a:xfrm>
            <a:off x="7354125" y="2865113"/>
            <a:ext cx="395700" cy="19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E9E9E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1"/>
          <p:cNvSpPr/>
          <p:nvPr/>
        </p:nvSpPr>
        <p:spPr>
          <a:xfrm>
            <a:off x="7354125" y="3474713"/>
            <a:ext cx="395700" cy="19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E9E9E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" name="Google Shape;141;p11"/>
          <p:cNvGrpSpPr/>
          <p:nvPr/>
        </p:nvGrpSpPr>
        <p:grpSpPr>
          <a:xfrm>
            <a:off x="10426675" y="2143850"/>
            <a:ext cx="530400" cy="1248600"/>
            <a:chOff x="9770025" y="2060625"/>
            <a:chExt cx="530400" cy="1248600"/>
          </a:xfrm>
        </p:grpSpPr>
        <p:sp>
          <p:nvSpPr>
            <p:cNvPr id="142" name="Google Shape;142;p11"/>
            <p:cNvSpPr/>
            <p:nvPr/>
          </p:nvSpPr>
          <p:spPr>
            <a:xfrm>
              <a:off x="9770025" y="2060625"/>
              <a:ext cx="530400" cy="1248600"/>
            </a:xfrm>
            <a:prstGeom prst="rect">
              <a:avLst/>
            </a:prstGeom>
            <a:noFill/>
            <a:ln cap="flat" cmpd="sng" w="19050">
              <a:solidFill>
                <a:srgbClr val="AAC50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3" name="Google Shape;143;p1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9808925" y="2172300"/>
              <a:ext cx="457201" cy="457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1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9808925" y="2728350"/>
              <a:ext cx="457201" cy="4572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5" name="Google Shape;145;p11"/>
          <p:cNvSpPr/>
          <p:nvPr/>
        </p:nvSpPr>
        <p:spPr>
          <a:xfrm>
            <a:off x="11036275" y="2143850"/>
            <a:ext cx="530400" cy="1248600"/>
          </a:xfrm>
          <a:prstGeom prst="rect">
            <a:avLst/>
          </a:prstGeom>
          <a:noFill/>
          <a:ln cap="flat" cmpd="sng" w="19050">
            <a:solidFill>
              <a:srgbClr val="AAC5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075175" y="2255525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1"/>
          <p:cNvSpPr/>
          <p:nvPr/>
        </p:nvSpPr>
        <p:spPr>
          <a:xfrm>
            <a:off x="9817075" y="3421875"/>
            <a:ext cx="17496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Packages</a:t>
            </a:r>
            <a:endParaRPr sz="1600"/>
          </a:p>
        </p:txBody>
      </p:sp>
      <p:sp>
        <p:nvSpPr>
          <p:cNvPr id="148" name="Google Shape;148;p11"/>
          <p:cNvSpPr/>
          <p:nvPr/>
        </p:nvSpPr>
        <p:spPr>
          <a:xfrm>
            <a:off x="5844875" y="4696875"/>
            <a:ext cx="2303100" cy="339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AAC50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1"/>
          <p:cNvSpPr txBox="1"/>
          <p:nvPr/>
        </p:nvSpPr>
        <p:spPr>
          <a:xfrm>
            <a:off x="6266175" y="4348150"/>
            <a:ext cx="1375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92A61D"/>
                </a:solidFill>
              </a:rPr>
              <a:t>Solve</a:t>
            </a:r>
            <a:endParaRPr b="1" sz="2000">
              <a:solidFill>
                <a:srgbClr val="92A61D"/>
              </a:solidFill>
            </a:endParaRPr>
          </a:p>
        </p:txBody>
      </p:sp>
      <p:sp>
        <p:nvSpPr>
          <p:cNvPr id="150" name="Google Shape;150;p11"/>
          <p:cNvSpPr txBox="1"/>
          <p:nvPr/>
        </p:nvSpPr>
        <p:spPr>
          <a:xfrm>
            <a:off x="11567855" y="6430600"/>
            <a:ext cx="6243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4546A"/>
                </a:solidFill>
              </a:rPr>
              <a:t>2</a:t>
            </a:r>
            <a:r>
              <a:rPr lang="en-US" sz="1600">
                <a:solidFill>
                  <a:srgbClr val="44546A"/>
                </a:solidFill>
              </a:rPr>
              <a:t>/32</a:t>
            </a:r>
            <a:endParaRPr sz="1600">
              <a:solidFill>
                <a:srgbClr val="44546A"/>
              </a:solidFill>
            </a:endParaRPr>
          </a:p>
        </p:txBody>
      </p:sp>
      <p:sp>
        <p:nvSpPr>
          <p:cNvPr id="151" name="Google Shape;151;p11"/>
          <p:cNvSpPr/>
          <p:nvPr/>
        </p:nvSpPr>
        <p:spPr>
          <a:xfrm>
            <a:off x="1065575" y="4168300"/>
            <a:ext cx="4694100" cy="139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1"/>
          <p:cNvSpPr/>
          <p:nvPr/>
        </p:nvSpPr>
        <p:spPr>
          <a:xfrm>
            <a:off x="1065575" y="4168300"/>
            <a:ext cx="4694100" cy="1398900"/>
          </a:xfrm>
          <a:prstGeom prst="rect">
            <a:avLst/>
          </a:prstGeom>
          <a:solidFill>
            <a:srgbClr val="AAC50B">
              <a:alpha val="520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Plenty of intermediaries between bank and investors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Lack of transparency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Regulatory and legal risk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9"/>
          <p:cNvSpPr/>
          <p:nvPr/>
        </p:nvSpPr>
        <p:spPr>
          <a:xfrm>
            <a:off x="6635025" y="1991475"/>
            <a:ext cx="4938300" cy="594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AAC50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3" name="Google Shape;543;p29"/>
          <p:cNvPicPr preferRelativeResize="0"/>
          <p:nvPr/>
        </p:nvPicPr>
        <p:blipFill rotWithShape="1">
          <a:blip r:embed="rId3">
            <a:alphaModFix/>
          </a:blip>
          <a:srcRect b="0" l="1190" r="2812" t="13599"/>
          <a:stretch/>
        </p:blipFill>
        <p:spPr>
          <a:xfrm>
            <a:off x="6767000" y="2052150"/>
            <a:ext cx="4597025" cy="51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29"/>
          <p:cNvSpPr txBox="1"/>
          <p:nvPr/>
        </p:nvSpPr>
        <p:spPr>
          <a:xfrm>
            <a:off x="6693200" y="5038625"/>
            <a:ext cx="4938300" cy="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</a:rPr>
              <a:t>Tokenized fractions of the continuous general case with different optimization methods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545" name="Google Shape;545;p29"/>
          <p:cNvPicPr preferRelativeResize="0"/>
          <p:nvPr/>
        </p:nvPicPr>
        <p:blipFill rotWithShape="1">
          <a:blip r:embed="rId4">
            <a:alphaModFix/>
          </a:blip>
          <a:srcRect b="0" l="2742" r="0" t="0"/>
          <a:stretch/>
        </p:blipFill>
        <p:spPr>
          <a:xfrm>
            <a:off x="700400" y="1569750"/>
            <a:ext cx="5548000" cy="3869254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29"/>
          <p:cNvSpPr txBox="1"/>
          <p:nvPr/>
        </p:nvSpPr>
        <p:spPr>
          <a:xfrm>
            <a:off x="874925" y="5439000"/>
            <a:ext cx="545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Sorted tokenized fractions for</a:t>
            </a:r>
            <a:r>
              <a:rPr lang="en-US" sz="1700">
                <a:solidFill>
                  <a:schemeClr val="dk1"/>
                </a:solidFill>
              </a:rPr>
              <a:t> continuous general case</a:t>
            </a:r>
            <a:r>
              <a:rPr lang="en-US" sz="1700"/>
              <a:t> 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29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228600">
            <a:normAutofit/>
          </a:bodyPr>
          <a:lstStyle/>
          <a:p>
            <a:pPr indent="0" lvl="0" marL="7315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 : Continuous General Case </a:t>
            </a:r>
            <a:endParaRPr/>
          </a:p>
        </p:txBody>
      </p:sp>
      <p:graphicFrame>
        <p:nvGraphicFramePr>
          <p:cNvPr id="548" name="Google Shape;548;p29"/>
          <p:cNvGraphicFramePr/>
          <p:nvPr/>
        </p:nvGraphicFramePr>
        <p:xfrm>
          <a:off x="6635025" y="26766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{11A3C690-10E4-445A-97DE-05A13D5165EA}</a:tableStyleId>
              </a:tblPr>
              <a:tblGrid>
                <a:gridCol w="3289075"/>
                <a:gridCol w="1649325"/>
              </a:tblGrid>
              <a:tr h="662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 Method</a:t>
                      </a:r>
                      <a:endParaRPr b="1" sz="1800" u="none" cap="none" strike="noStrike"/>
                    </a:p>
                  </a:txBody>
                  <a:tcPr marT="91400" marB="9140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D59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00"/>
                          </a:solidFill>
                        </a:rPr>
                        <a:t>Tokenized </a:t>
                      </a:r>
                      <a:r>
                        <a:rPr b="1" lang="en-US" sz="1800">
                          <a:solidFill>
                            <a:srgbClr val="000000"/>
                          </a:solidFill>
                        </a:rPr>
                        <a:t>F</a:t>
                      </a:r>
                      <a:r>
                        <a:rPr b="1" lang="en-US" sz="1800" u="none" cap="none" strike="noStrike">
                          <a:solidFill>
                            <a:srgbClr val="000000"/>
                          </a:solidFill>
                        </a:rPr>
                        <a:t>raction</a:t>
                      </a:r>
                      <a:endParaRPr b="1" sz="1800" u="none" cap="none" strike="noStrike"/>
                    </a:p>
                  </a:txBody>
                  <a:tcPr marT="91400" marB="9140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D59B"/>
                    </a:solidFill>
                  </a:tcPr>
                </a:tc>
              </a:tr>
              <a:tr h="432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Baseline : 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Metaheuristic Algorithm (MEALPY) 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00" marB="9140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 65.20 %</a:t>
                      </a:r>
                      <a:endParaRPr sz="1800">
                        <a:solidFill>
                          <a:srgbClr val="000000"/>
                        </a:solidFill>
                      </a:endParaRPr>
                    </a:p>
                  </a:txBody>
                  <a:tcPr marT="91400" marB="9140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Second Order Cone Program (CVXPY)</a:t>
                      </a:r>
                      <a:endParaRPr sz="1800"/>
                    </a:p>
                  </a:txBody>
                  <a:tcPr marT="91400" marB="9140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65.69 %</a:t>
                      </a:r>
                      <a:endParaRPr b="1" sz="1800"/>
                    </a:p>
                  </a:txBody>
                  <a:tcPr marT="91400" marB="9140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B">
                        <a:alpha val="5204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49" name="Google Shape;549;p29"/>
          <p:cNvGraphicFramePr/>
          <p:nvPr/>
        </p:nvGraphicFramePr>
        <p:xfrm>
          <a:off x="556200" y="6329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{A1AA8D19-216D-4A99-9091-C456714FF25A}</a:tableStyleId>
              </a:tblPr>
              <a:tblGrid>
                <a:gridCol w="749800"/>
                <a:gridCol w="1941775"/>
                <a:gridCol w="1797025"/>
                <a:gridCol w="2538900"/>
                <a:gridCol w="2466525"/>
                <a:gridCol w="1507525"/>
              </a:tblGrid>
              <a:tr h="339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434343"/>
                          </a:solidFill>
                        </a:rPr>
                        <a:t>Results</a:t>
                      </a:r>
                      <a:endParaRPr b="1" sz="12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B7B7B7"/>
                          </a:solidFill>
                        </a:rPr>
                        <a:t>01  </a:t>
                      </a:r>
                      <a:r>
                        <a:rPr b="1" lang="en-US" sz="1200">
                          <a:solidFill>
                            <a:srgbClr val="B7B7B7"/>
                          </a:solidFill>
                        </a:rPr>
                        <a:t>Theorem-Continuous</a:t>
                      </a:r>
                      <a:endParaRPr b="1" sz="12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2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rgbClr val="B7B7B7"/>
                          </a:solidFill>
                        </a:rPr>
                        <a:t>02  Theorem-Discrete</a:t>
                      </a:r>
                      <a:endParaRPr sz="1200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2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50">
                          <a:solidFill>
                            <a:srgbClr val="434343"/>
                          </a:solidFill>
                        </a:rPr>
                        <a:t>03  Apply Data-Continuous General</a:t>
                      </a:r>
                      <a:endParaRPr b="1" sz="115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591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B7B7B7"/>
                          </a:solidFill>
                        </a:rPr>
                        <a:t>04  </a:t>
                      </a:r>
                      <a:r>
                        <a:rPr lang="en-US" sz="1200">
                          <a:solidFill>
                            <a:srgbClr val="B7B7B7"/>
                          </a:solidFill>
                        </a:rPr>
                        <a:t>Apply Data-Discrete General</a:t>
                      </a:r>
                      <a:endParaRPr sz="12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2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B7B7B7"/>
                          </a:solidFill>
                        </a:rPr>
                        <a:t>05  </a:t>
                      </a:r>
                      <a:r>
                        <a:rPr lang="en-US" sz="1200">
                          <a:solidFill>
                            <a:srgbClr val="B7B7B7"/>
                          </a:solidFill>
                        </a:rPr>
                        <a:t>Discussion</a:t>
                      </a:r>
                      <a:endParaRPr sz="12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2157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550" name="Google Shape;550;p29"/>
          <p:cNvSpPr txBox="1"/>
          <p:nvPr/>
        </p:nvSpPr>
        <p:spPr>
          <a:xfrm>
            <a:off x="11350698" y="6430600"/>
            <a:ext cx="8415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4546A"/>
                </a:solidFill>
              </a:rPr>
              <a:t>20</a:t>
            </a:r>
            <a:r>
              <a:rPr lang="en-US" sz="1600">
                <a:solidFill>
                  <a:srgbClr val="44546A"/>
                </a:solidFill>
              </a:rPr>
              <a:t>/32</a:t>
            </a:r>
            <a:endParaRPr sz="1600">
              <a:solidFill>
                <a:srgbClr val="44546A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550" y="1526400"/>
            <a:ext cx="4307100" cy="4039225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30"/>
          <p:cNvSpPr txBox="1"/>
          <p:nvPr/>
        </p:nvSpPr>
        <p:spPr>
          <a:xfrm>
            <a:off x="843650" y="5411500"/>
            <a:ext cx="4992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Comparing </a:t>
            </a:r>
            <a:r>
              <a:rPr lang="en-US" sz="1700">
                <a:solidFill>
                  <a:srgbClr val="000000"/>
                </a:solidFill>
              </a:rPr>
              <a:t>tokenized </a:t>
            </a:r>
            <a:r>
              <a:rPr lang="en-US" sz="1700"/>
              <a:t>fractions with different optimization methods</a:t>
            </a:r>
            <a:endParaRPr sz="1700"/>
          </a:p>
        </p:txBody>
      </p:sp>
      <p:pic>
        <p:nvPicPr>
          <p:cNvPr id="558" name="Google Shape;558;p30"/>
          <p:cNvPicPr preferRelativeResize="0"/>
          <p:nvPr/>
        </p:nvPicPr>
        <p:blipFill rotWithShape="1">
          <a:blip r:embed="rId4">
            <a:alphaModFix/>
          </a:blip>
          <a:srcRect b="0" l="0" r="3269" t="0"/>
          <a:stretch/>
        </p:blipFill>
        <p:spPr>
          <a:xfrm>
            <a:off x="6019800" y="1465825"/>
            <a:ext cx="5484324" cy="40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30"/>
          <p:cNvSpPr txBox="1"/>
          <p:nvPr/>
        </p:nvSpPr>
        <p:spPr>
          <a:xfrm>
            <a:off x="6450700" y="5411500"/>
            <a:ext cx="5200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0000"/>
                </a:solidFill>
              </a:rPr>
              <a:t>Comparing tokenized fractions </a:t>
            </a:r>
            <a:r>
              <a:rPr lang="en-US" sz="1700"/>
              <a:t>with different levels of σ</a:t>
            </a:r>
            <a:endParaRPr sz="1700"/>
          </a:p>
        </p:txBody>
      </p:sp>
      <p:sp>
        <p:nvSpPr>
          <p:cNvPr id="560" name="Google Shape;560;p30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228600">
            <a:normAutofit/>
          </a:bodyPr>
          <a:lstStyle/>
          <a:p>
            <a:pPr indent="0" lvl="0" marL="7315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 : Continuous General Case </a:t>
            </a:r>
            <a:endParaRPr/>
          </a:p>
        </p:txBody>
      </p:sp>
      <p:graphicFrame>
        <p:nvGraphicFramePr>
          <p:cNvPr id="561" name="Google Shape;561;p30"/>
          <p:cNvGraphicFramePr/>
          <p:nvPr/>
        </p:nvGraphicFramePr>
        <p:xfrm>
          <a:off x="556200" y="6329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{A1AA8D19-216D-4A99-9091-C456714FF25A}</a:tableStyleId>
              </a:tblPr>
              <a:tblGrid>
                <a:gridCol w="749800"/>
                <a:gridCol w="1941775"/>
                <a:gridCol w="1797025"/>
                <a:gridCol w="2538900"/>
                <a:gridCol w="2466525"/>
                <a:gridCol w="1507525"/>
              </a:tblGrid>
              <a:tr h="339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434343"/>
                          </a:solidFill>
                        </a:rPr>
                        <a:t>Results</a:t>
                      </a:r>
                      <a:endParaRPr b="1" sz="12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B7B7B7"/>
                          </a:solidFill>
                        </a:rPr>
                        <a:t>01  </a:t>
                      </a:r>
                      <a:r>
                        <a:rPr b="1" lang="en-US" sz="1200">
                          <a:solidFill>
                            <a:srgbClr val="B7B7B7"/>
                          </a:solidFill>
                        </a:rPr>
                        <a:t>Theorem-Continuous</a:t>
                      </a:r>
                      <a:endParaRPr b="1" sz="12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2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rgbClr val="B7B7B7"/>
                          </a:solidFill>
                        </a:rPr>
                        <a:t>02  Theorem-Discrete</a:t>
                      </a:r>
                      <a:endParaRPr sz="1200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2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50">
                          <a:solidFill>
                            <a:srgbClr val="434343"/>
                          </a:solidFill>
                        </a:rPr>
                        <a:t>03  Apply Data-Continuous General</a:t>
                      </a:r>
                      <a:endParaRPr b="1" sz="115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591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B7B7B7"/>
                          </a:solidFill>
                        </a:rPr>
                        <a:t>04  </a:t>
                      </a:r>
                      <a:r>
                        <a:rPr lang="en-US" sz="1200">
                          <a:solidFill>
                            <a:srgbClr val="B7B7B7"/>
                          </a:solidFill>
                        </a:rPr>
                        <a:t>Apply Data-Discrete General</a:t>
                      </a:r>
                      <a:endParaRPr sz="12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2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B7B7B7"/>
                          </a:solidFill>
                        </a:rPr>
                        <a:t>05  </a:t>
                      </a:r>
                      <a:r>
                        <a:rPr lang="en-US" sz="1200">
                          <a:solidFill>
                            <a:srgbClr val="B7B7B7"/>
                          </a:solidFill>
                        </a:rPr>
                        <a:t>Discussion</a:t>
                      </a:r>
                      <a:endParaRPr sz="12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2157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562" name="Google Shape;562;p30"/>
          <p:cNvSpPr txBox="1"/>
          <p:nvPr/>
        </p:nvSpPr>
        <p:spPr>
          <a:xfrm>
            <a:off x="11350698" y="6430600"/>
            <a:ext cx="8415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4546A"/>
                </a:solidFill>
              </a:rPr>
              <a:t>21</a:t>
            </a:r>
            <a:r>
              <a:rPr lang="en-US" sz="1600">
                <a:solidFill>
                  <a:srgbClr val="44546A"/>
                </a:solidFill>
              </a:rPr>
              <a:t>/32</a:t>
            </a:r>
            <a:endParaRPr sz="1600">
              <a:solidFill>
                <a:srgbClr val="44546A"/>
              </a:solidFill>
            </a:endParaRPr>
          </a:p>
        </p:txBody>
      </p:sp>
      <p:sp>
        <p:nvSpPr>
          <p:cNvPr id="563" name="Google Shape;563;p30"/>
          <p:cNvSpPr/>
          <p:nvPr/>
        </p:nvSpPr>
        <p:spPr>
          <a:xfrm>
            <a:off x="4293650" y="4570550"/>
            <a:ext cx="613800" cy="16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30"/>
          <p:cNvSpPr/>
          <p:nvPr/>
        </p:nvSpPr>
        <p:spPr>
          <a:xfrm>
            <a:off x="4446175" y="4722950"/>
            <a:ext cx="613800" cy="16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4935" y="1334175"/>
            <a:ext cx="5675790" cy="4333875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31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228600">
            <a:normAutofit/>
          </a:bodyPr>
          <a:lstStyle/>
          <a:p>
            <a:pPr indent="0" lvl="0" marL="7315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 : Discrete General Case </a:t>
            </a:r>
            <a:endParaRPr/>
          </a:p>
        </p:txBody>
      </p:sp>
      <p:pic>
        <p:nvPicPr>
          <p:cNvPr id="572" name="Google Shape;572;p31"/>
          <p:cNvPicPr preferRelativeResize="0"/>
          <p:nvPr/>
        </p:nvPicPr>
        <p:blipFill rotWithShape="1">
          <a:blip r:embed="rId4">
            <a:alphaModFix/>
          </a:blip>
          <a:srcRect b="0" l="0" r="0" t="6480"/>
          <a:stretch/>
        </p:blipFill>
        <p:spPr>
          <a:xfrm>
            <a:off x="568675" y="1377155"/>
            <a:ext cx="5756251" cy="422292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31"/>
          <p:cNvSpPr txBox="1"/>
          <p:nvPr/>
        </p:nvSpPr>
        <p:spPr>
          <a:xfrm>
            <a:off x="868150" y="5515650"/>
            <a:ext cx="547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The proportion of data that have less than or equal to </a:t>
            </a:r>
            <a:br>
              <a:rPr lang="en-US" sz="1700"/>
            </a:br>
            <a:r>
              <a:rPr lang="en-US" sz="1700"/>
              <a:t>N assets to the total amount of data.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31"/>
          <p:cNvSpPr txBox="1"/>
          <p:nvPr/>
        </p:nvSpPr>
        <p:spPr>
          <a:xfrm>
            <a:off x="6659350" y="5515650"/>
            <a:ext cx="547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700"/>
              <a:t>The proportion of the number of allowed vectors to </a:t>
            </a:r>
            <a:br>
              <a:rPr lang="en-US" sz="1700"/>
            </a:br>
            <a:r>
              <a:rPr lang="en-US" sz="1700"/>
              <a:t>the total number of possible vectors.</a:t>
            </a:r>
            <a:endParaRPr sz="1700"/>
          </a:p>
        </p:txBody>
      </p:sp>
      <p:graphicFrame>
        <p:nvGraphicFramePr>
          <p:cNvPr id="575" name="Google Shape;575;p31"/>
          <p:cNvGraphicFramePr/>
          <p:nvPr/>
        </p:nvGraphicFramePr>
        <p:xfrm>
          <a:off x="556200" y="6329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{A1AA8D19-216D-4A99-9091-C456714FF25A}</a:tableStyleId>
              </a:tblPr>
              <a:tblGrid>
                <a:gridCol w="749800"/>
                <a:gridCol w="1941775"/>
                <a:gridCol w="1797025"/>
                <a:gridCol w="2538900"/>
                <a:gridCol w="2466525"/>
                <a:gridCol w="1507525"/>
              </a:tblGrid>
              <a:tr h="339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434343"/>
                          </a:solidFill>
                        </a:rPr>
                        <a:t>Results</a:t>
                      </a:r>
                      <a:endParaRPr b="1" sz="12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rgbClr val="B7B7B7"/>
                          </a:solidFill>
                        </a:rPr>
                        <a:t>01  Theorem-Continuous</a:t>
                      </a:r>
                      <a:endParaRPr sz="1200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2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rgbClr val="B7B7B7"/>
                          </a:solidFill>
                        </a:rPr>
                        <a:t>02  Theorem-Discrete</a:t>
                      </a:r>
                      <a:endParaRPr sz="1200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2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B7B7B7"/>
                          </a:solidFill>
                        </a:rPr>
                        <a:t>03  </a:t>
                      </a:r>
                      <a:r>
                        <a:rPr lang="en-US" sz="1200">
                          <a:solidFill>
                            <a:srgbClr val="B7B7B7"/>
                          </a:solidFill>
                        </a:rPr>
                        <a:t>Apply Data-Continuous General</a:t>
                      </a:r>
                      <a:endParaRPr sz="12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2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434343"/>
                          </a:solidFill>
                        </a:rPr>
                        <a:t>04  </a:t>
                      </a:r>
                      <a:r>
                        <a:rPr b="1" lang="en-US" sz="1200">
                          <a:solidFill>
                            <a:srgbClr val="434343"/>
                          </a:solidFill>
                        </a:rPr>
                        <a:t>Apply Data-Discrete General</a:t>
                      </a:r>
                      <a:endParaRPr b="1" sz="12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591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B7B7B7"/>
                          </a:solidFill>
                        </a:rPr>
                        <a:t>05  </a:t>
                      </a:r>
                      <a:r>
                        <a:rPr lang="en-US" sz="1200">
                          <a:solidFill>
                            <a:srgbClr val="B7B7B7"/>
                          </a:solidFill>
                        </a:rPr>
                        <a:t>Discussion</a:t>
                      </a:r>
                      <a:endParaRPr sz="12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2157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576" name="Google Shape;576;p31"/>
          <p:cNvSpPr txBox="1"/>
          <p:nvPr/>
        </p:nvSpPr>
        <p:spPr>
          <a:xfrm>
            <a:off x="11350698" y="6430600"/>
            <a:ext cx="8415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4546A"/>
                </a:solidFill>
              </a:rPr>
              <a:t>22</a:t>
            </a:r>
            <a:r>
              <a:rPr lang="en-US" sz="1600">
                <a:solidFill>
                  <a:srgbClr val="44546A"/>
                </a:solidFill>
              </a:rPr>
              <a:t>/32</a:t>
            </a:r>
            <a:endParaRPr sz="1600">
              <a:solidFill>
                <a:srgbClr val="44546A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325" y="1313000"/>
            <a:ext cx="6157150" cy="459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32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228600">
            <a:normAutofit/>
          </a:bodyPr>
          <a:lstStyle/>
          <a:p>
            <a:pPr indent="0" lvl="0" marL="7315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 : Discrete General Case</a:t>
            </a:r>
            <a:r>
              <a:rPr lang="en-US"/>
              <a:t> </a:t>
            </a:r>
            <a:endParaRPr/>
          </a:p>
        </p:txBody>
      </p:sp>
      <p:graphicFrame>
        <p:nvGraphicFramePr>
          <p:cNvPr id="584" name="Google Shape;584;p32"/>
          <p:cNvGraphicFramePr/>
          <p:nvPr/>
        </p:nvGraphicFramePr>
        <p:xfrm>
          <a:off x="7149325" y="140800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{11A3C690-10E4-445A-97DE-05A13D5165EA}</a:tableStyleId>
              </a:tblPr>
              <a:tblGrid>
                <a:gridCol w="1946775"/>
                <a:gridCol w="2141150"/>
              </a:tblGrid>
              <a:tr h="662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 </a:t>
                      </a:r>
                      <a:r>
                        <a:rPr b="1" lang="en-US" sz="1600"/>
                        <a:t>The number of chosen assets (k)</a:t>
                      </a:r>
                      <a:endParaRPr b="1" sz="1600" u="none" cap="none" strike="noStrike"/>
                    </a:p>
                  </a:txBody>
                  <a:tcPr marT="91400" marB="9140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D59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000000"/>
                          </a:solidFill>
                        </a:rPr>
                        <a:t>Tokenized </a:t>
                      </a:r>
                      <a:r>
                        <a:rPr b="1" lang="en-US" sz="1600">
                          <a:solidFill>
                            <a:srgbClr val="000000"/>
                          </a:solidFill>
                        </a:rPr>
                        <a:t>F</a:t>
                      </a:r>
                      <a:r>
                        <a:rPr b="1" lang="en-US" sz="1600" u="none" cap="none" strike="noStrike">
                          <a:solidFill>
                            <a:srgbClr val="000000"/>
                          </a:solidFill>
                        </a:rPr>
                        <a:t>raction</a:t>
                      </a:r>
                      <a:endParaRPr b="1" sz="1600" u="none" cap="none" strike="noStrike"/>
                    </a:p>
                  </a:txBody>
                  <a:tcPr marT="91400" marB="9140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D59B"/>
                    </a:solidFill>
                  </a:tcPr>
                </a:tc>
              </a:tr>
              <a:tr h="432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600"/>
                        <a:t>k=2</a:t>
                      </a:r>
                      <a:endParaRPr sz="16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00" marB="91400" marR="91425" marL="731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600"/>
                        <a:t>28.03</a:t>
                      </a:r>
                      <a:r>
                        <a:rPr lang="en-US" sz="1600">
                          <a:solidFill>
                            <a:srgbClr val="000000"/>
                          </a:solidFill>
                        </a:rPr>
                        <a:t> %</a:t>
                      </a:r>
                      <a:endParaRPr sz="1600">
                        <a:solidFill>
                          <a:srgbClr val="000000"/>
                        </a:solidFill>
                      </a:endParaRPr>
                    </a:p>
                  </a:txBody>
                  <a:tcPr marT="91400" marB="91400" marR="64007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Arial"/>
                        <a:buNone/>
                      </a:pPr>
                      <a:r>
                        <a:rPr lang="en-US" sz="1600"/>
                        <a:t>k=3</a:t>
                      </a:r>
                      <a:endParaRPr sz="1600" u="none" cap="none" strike="noStrike"/>
                    </a:p>
                  </a:txBody>
                  <a:tcPr marT="91400" marB="91400" marR="91425" marL="731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20.40 %</a:t>
                      </a:r>
                      <a:endParaRPr sz="1600"/>
                    </a:p>
                  </a:txBody>
                  <a:tcPr marT="91400" marB="91400" marR="64007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k=4</a:t>
                      </a:r>
                      <a:endParaRPr sz="1600"/>
                    </a:p>
                  </a:txBody>
                  <a:tcPr marT="91400" marB="91400" marR="91425" marL="731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14.93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 %</a:t>
                      </a:r>
                      <a:endParaRPr sz="1600">
                        <a:solidFill>
                          <a:srgbClr val="000000"/>
                        </a:solidFill>
                      </a:endParaRPr>
                    </a:p>
                  </a:txBody>
                  <a:tcPr marT="91400" marB="91400" marR="64007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k=5</a:t>
                      </a:r>
                      <a:endParaRPr sz="1600"/>
                    </a:p>
                  </a:txBody>
                  <a:tcPr marT="91400" marB="91400" marR="91425" marL="731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11.73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 %</a:t>
                      </a:r>
                      <a:endParaRPr sz="1600">
                        <a:solidFill>
                          <a:srgbClr val="000000"/>
                        </a:solidFill>
                      </a:endParaRPr>
                    </a:p>
                  </a:txBody>
                  <a:tcPr marT="91400" marB="91400" marR="64007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k=7</a:t>
                      </a:r>
                      <a:endParaRPr sz="1600"/>
                    </a:p>
                  </a:txBody>
                  <a:tcPr marT="91400" marB="91400" marR="91425" marL="731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7.17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 %</a:t>
                      </a:r>
                      <a:endParaRPr sz="1600"/>
                    </a:p>
                  </a:txBody>
                  <a:tcPr marT="91400" marB="91400" marR="64007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k=10</a:t>
                      </a:r>
                      <a:endParaRPr sz="1600"/>
                    </a:p>
                  </a:txBody>
                  <a:tcPr marT="91400" marB="91400" marR="91425" marL="731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3.45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 %</a:t>
                      </a:r>
                      <a:endParaRPr sz="1600"/>
                    </a:p>
                  </a:txBody>
                  <a:tcPr marT="91400" marB="91400" marR="64007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k=15</a:t>
                      </a:r>
                      <a:endParaRPr sz="1600"/>
                    </a:p>
                  </a:txBody>
                  <a:tcPr marT="91400" marB="91400" marR="91425" marL="731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0.78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 %</a:t>
                      </a:r>
                      <a:endParaRPr sz="1600"/>
                    </a:p>
                  </a:txBody>
                  <a:tcPr marT="91400" marB="91400" marR="64007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k=20</a:t>
                      </a:r>
                      <a:endParaRPr sz="1600"/>
                    </a:p>
                  </a:txBody>
                  <a:tcPr marT="91400" marB="91400" marR="91425" marL="731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0.04 %</a:t>
                      </a:r>
                      <a:endParaRPr sz="1600"/>
                    </a:p>
                  </a:txBody>
                  <a:tcPr marT="91400" marB="91400" marR="64007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85" name="Google Shape;585;p32"/>
          <p:cNvSpPr txBox="1"/>
          <p:nvPr/>
        </p:nvSpPr>
        <p:spPr>
          <a:xfrm>
            <a:off x="6800325" y="5573825"/>
            <a:ext cx="49383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700"/>
              <a:t>Tokenized fractions of the discrete general case vary with the amount of </a:t>
            </a:r>
            <a:r>
              <a:rPr lang="en-US" sz="1700">
                <a:solidFill>
                  <a:schemeClr val="dk1"/>
                </a:solidFill>
              </a:rPr>
              <a:t>chosen</a:t>
            </a:r>
            <a:r>
              <a:rPr lang="en-US" sz="1700"/>
              <a:t> assets </a:t>
            </a:r>
            <a:endParaRPr sz="1700"/>
          </a:p>
        </p:txBody>
      </p:sp>
      <p:sp>
        <p:nvSpPr>
          <p:cNvPr id="586" name="Google Shape;586;p32"/>
          <p:cNvSpPr txBox="1"/>
          <p:nvPr/>
        </p:nvSpPr>
        <p:spPr>
          <a:xfrm>
            <a:off x="744200" y="5802425"/>
            <a:ext cx="5992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Sorted t</a:t>
            </a:r>
            <a:r>
              <a:rPr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okenized fractions for </a:t>
            </a:r>
            <a:r>
              <a:rPr lang="en-US" sz="1700"/>
              <a:t>discrete </a:t>
            </a:r>
            <a:r>
              <a:rPr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general case 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87" name="Google Shape;587;p32"/>
          <p:cNvGraphicFramePr/>
          <p:nvPr/>
        </p:nvGraphicFramePr>
        <p:xfrm>
          <a:off x="556200" y="6329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{A1AA8D19-216D-4A99-9091-C456714FF25A}</a:tableStyleId>
              </a:tblPr>
              <a:tblGrid>
                <a:gridCol w="749800"/>
                <a:gridCol w="1941775"/>
                <a:gridCol w="1797025"/>
                <a:gridCol w="2538900"/>
                <a:gridCol w="2466525"/>
                <a:gridCol w="1507525"/>
              </a:tblGrid>
              <a:tr h="339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434343"/>
                          </a:solidFill>
                        </a:rPr>
                        <a:t>Results</a:t>
                      </a:r>
                      <a:endParaRPr b="1" sz="12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rgbClr val="B7B7B7"/>
                          </a:solidFill>
                        </a:rPr>
                        <a:t>01  Theorem-Continuous</a:t>
                      </a:r>
                      <a:endParaRPr sz="1200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2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rgbClr val="B7B7B7"/>
                          </a:solidFill>
                        </a:rPr>
                        <a:t>02  Theorem-Discrete</a:t>
                      </a:r>
                      <a:endParaRPr sz="1200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2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B7B7B7"/>
                          </a:solidFill>
                        </a:rPr>
                        <a:t>03  </a:t>
                      </a:r>
                      <a:r>
                        <a:rPr lang="en-US" sz="1200">
                          <a:solidFill>
                            <a:srgbClr val="B7B7B7"/>
                          </a:solidFill>
                        </a:rPr>
                        <a:t>Apply Data-Continuous General</a:t>
                      </a:r>
                      <a:endParaRPr sz="12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2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434343"/>
                          </a:solidFill>
                        </a:rPr>
                        <a:t>04  </a:t>
                      </a:r>
                      <a:r>
                        <a:rPr b="1" lang="en-US" sz="1200">
                          <a:solidFill>
                            <a:srgbClr val="434343"/>
                          </a:solidFill>
                        </a:rPr>
                        <a:t>Apply Data-Discrete General</a:t>
                      </a:r>
                      <a:endParaRPr b="1" sz="12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591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B7B7B7"/>
                          </a:solidFill>
                        </a:rPr>
                        <a:t>05  </a:t>
                      </a:r>
                      <a:r>
                        <a:rPr lang="en-US" sz="1200">
                          <a:solidFill>
                            <a:srgbClr val="B7B7B7"/>
                          </a:solidFill>
                        </a:rPr>
                        <a:t>Discussion</a:t>
                      </a:r>
                      <a:endParaRPr sz="12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2157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588" name="Google Shape;588;p32"/>
          <p:cNvSpPr txBox="1"/>
          <p:nvPr/>
        </p:nvSpPr>
        <p:spPr>
          <a:xfrm>
            <a:off x="11350698" y="6430600"/>
            <a:ext cx="8415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4546A"/>
                </a:solidFill>
              </a:rPr>
              <a:t>23/32</a:t>
            </a:r>
            <a:endParaRPr sz="1600">
              <a:solidFill>
                <a:srgbClr val="44546A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300" y="1209988"/>
            <a:ext cx="5924200" cy="443802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33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228600">
            <a:normAutofit/>
          </a:bodyPr>
          <a:lstStyle/>
          <a:p>
            <a:pPr indent="0" lvl="0" marL="7315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 : Discrete General Case </a:t>
            </a:r>
            <a:endParaRPr/>
          </a:p>
        </p:txBody>
      </p:sp>
      <p:sp>
        <p:nvSpPr>
          <p:cNvPr id="596" name="Google Shape;596;p33"/>
          <p:cNvSpPr txBox="1"/>
          <p:nvPr/>
        </p:nvSpPr>
        <p:spPr>
          <a:xfrm>
            <a:off x="892725" y="5545075"/>
            <a:ext cx="9797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Comparing correlation between market concentration and fraction and </a:t>
            </a:r>
            <a:br>
              <a:rPr lang="en-US" sz="1700"/>
            </a:br>
            <a:r>
              <a:rPr lang="en-US" sz="1700">
                <a:solidFill>
                  <a:schemeClr val="dk1"/>
                </a:solidFill>
              </a:rPr>
              <a:t>correlation between Gini coefficient and fraction with different number of chosen assets (k)</a:t>
            </a:r>
            <a:endParaRPr sz="1700">
              <a:solidFill>
                <a:schemeClr val="dk1"/>
              </a:solidFill>
            </a:endParaRPr>
          </a:p>
        </p:txBody>
      </p:sp>
      <p:graphicFrame>
        <p:nvGraphicFramePr>
          <p:cNvPr id="597" name="Google Shape;597;p33"/>
          <p:cNvGraphicFramePr/>
          <p:nvPr/>
        </p:nvGraphicFramePr>
        <p:xfrm>
          <a:off x="556200" y="6329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{A1AA8D19-216D-4A99-9091-C456714FF25A}</a:tableStyleId>
              </a:tblPr>
              <a:tblGrid>
                <a:gridCol w="749800"/>
                <a:gridCol w="1941775"/>
                <a:gridCol w="1797025"/>
                <a:gridCol w="2538900"/>
                <a:gridCol w="2466525"/>
                <a:gridCol w="1507525"/>
              </a:tblGrid>
              <a:tr h="339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434343"/>
                          </a:solidFill>
                        </a:rPr>
                        <a:t>Results</a:t>
                      </a:r>
                      <a:endParaRPr b="1" sz="12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rgbClr val="B7B7B7"/>
                          </a:solidFill>
                        </a:rPr>
                        <a:t>01  Theorem-Continuous</a:t>
                      </a:r>
                      <a:endParaRPr sz="1200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2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rgbClr val="B7B7B7"/>
                          </a:solidFill>
                        </a:rPr>
                        <a:t>02  Theorem-Discrete</a:t>
                      </a:r>
                      <a:endParaRPr sz="1200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2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B7B7B7"/>
                          </a:solidFill>
                        </a:rPr>
                        <a:t>03  </a:t>
                      </a:r>
                      <a:r>
                        <a:rPr lang="en-US" sz="1200">
                          <a:solidFill>
                            <a:srgbClr val="B7B7B7"/>
                          </a:solidFill>
                        </a:rPr>
                        <a:t>Apply Data-Continuous General</a:t>
                      </a:r>
                      <a:endParaRPr sz="12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2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434343"/>
                          </a:solidFill>
                        </a:rPr>
                        <a:t>04  </a:t>
                      </a:r>
                      <a:r>
                        <a:rPr b="1" lang="en-US" sz="1200">
                          <a:solidFill>
                            <a:srgbClr val="434343"/>
                          </a:solidFill>
                        </a:rPr>
                        <a:t>Apply Data-Discrete General</a:t>
                      </a:r>
                      <a:endParaRPr b="1" sz="12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591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B7B7B7"/>
                          </a:solidFill>
                        </a:rPr>
                        <a:t>05  </a:t>
                      </a:r>
                      <a:r>
                        <a:rPr lang="en-US" sz="1200">
                          <a:solidFill>
                            <a:srgbClr val="B7B7B7"/>
                          </a:solidFill>
                        </a:rPr>
                        <a:t>Discussion</a:t>
                      </a:r>
                      <a:endParaRPr sz="12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2157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598" name="Google Shape;598;p33"/>
          <p:cNvSpPr txBox="1"/>
          <p:nvPr/>
        </p:nvSpPr>
        <p:spPr>
          <a:xfrm>
            <a:off x="11350698" y="6430600"/>
            <a:ext cx="8415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4546A"/>
                </a:solidFill>
              </a:rPr>
              <a:t>24/32</a:t>
            </a:r>
            <a:endParaRPr sz="1600">
              <a:solidFill>
                <a:srgbClr val="44546A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4"/>
          <p:cNvSpPr/>
          <p:nvPr/>
        </p:nvSpPr>
        <p:spPr>
          <a:xfrm>
            <a:off x="2483550" y="5333275"/>
            <a:ext cx="6362100" cy="587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34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228600">
            <a:normAutofit/>
          </a:bodyPr>
          <a:lstStyle/>
          <a:p>
            <a:pPr indent="0" lvl="0" marL="7315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Discussion </a:t>
            </a:r>
            <a:endParaRPr/>
          </a:p>
        </p:txBody>
      </p:sp>
      <p:graphicFrame>
        <p:nvGraphicFramePr>
          <p:cNvPr id="605" name="Google Shape;605;p34"/>
          <p:cNvGraphicFramePr/>
          <p:nvPr/>
        </p:nvGraphicFramePr>
        <p:xfrm>
          <a:off x="556200" y="6329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{A1AA8D19-216D-4A99-9091-C456714FF25A}</a:tableStyleId>
              </a:tblPr>
              <a:tblGrid>
                <a:gridCol w="749800"/>
                <a:gridCol w="1941775"/>
                <a:gridCol w="1797025"/>
                <a:gridCol w="2538900"/>
                <a:gridCol w="2466525"/>
                <a:gridCol w="1507525"/>
              </a:tblGrid>
              <a:tr h="339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434343"/>
                          </a:solidFill>
                        </a:rPr>
                        <a:t>Results</a:t>
                      </a:r>
                      <a:endParaRPr b="1" sz="12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rgbClr val="B7B7B7"/>
                          </a:solidFill>
                        </a:rPr>
                        <a:t>01  Theorem-Continuous</a:t>
                      </a:r>
                      <a:endParaRPr sz="1200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2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rgbClr val="B7B7B7"/>
                          </a:solidFill>
                        </a:rPr>
                        <a:t>02  Theorem-Discrete</a:t>
                      </a:r>
                      <a:endParaRPr sz="1200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2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B7B7B7"/>
                          </a:solidFill>
                        </a:rPr>
                        <a:t>03  </a:t>
                      </a:r>
                      <a:r>
                        <a:rPr lang="en-US" sz="1200">
                          <a:solidFill>
                            <a:srgbClr val="B7B7B7"/>
                          </a:solidFill>
                        </a:rPr>
                        <a:t>Apply Data-Continuous General</a:t>
                      </a:r>
                      <a:endParaRPr sz="12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2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B7B7B7"/>
                          </a:solidFill>
                        </a:rPr>
                        <a:t>04  </a:t>
                      </a:r>
                      <a:r>
                        <a:rPr lang="en-US" sz="1200">
                          <a:solidFill>
                            <a:srgbClr val="B7B7B7"/>
                          </a:solidFill>
                        </a:rPr>
                        <a:t>Apply Data-Discrete General</a:t>
                      </a:r>
                      <a:endParaRPr sz="12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2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434343"/>
                          </a:solidFill>
                        </a:rPr>
                        <a:t>05  </a:t>
                      </a:r>
                      <a:r>
                        <a:rPr b="1" lang="en-US" sz="1200">
                          <a:solidFill>
                            <a:srgbClr val="434343"/>
                          </a:solidFill>
                        </a:rPr>
                        <a:t>Discussion</a:t>
                      </a:r>
                      <a:endParaRPr b="1" sz="12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591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06" name="Google Shape;606;p34"/>
          <p:cNvSpPr txBox="1"/>
          <p:nvPr/>
        </p:nvSpPr>
        <p:spPr>
          <a:xfrm>
            <a:off x="11350698" y="6430600"/>
            <a:ext cx="8415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4546A"/>
                </a:solidFill>
              </a:rPr>
              <a:t>25/32</a:t>
            </a:r>
            <a:endParaRPr sz="1600">
              <a:solidFill>
                <a:srgbClr val="44546A"/>
              </a:solidFill>
            </a:endParaRPr>
          </a:p>
        </p:txBody>
      </p:sp>
      <p:graphicFrame>
        <p:nvGraphicFramePr>
          <p:cNvPr id="607" name="Google Shape;607;p34"/>
          <p:cNvGraphicFramePr/>
          <p:nvPr/>
        </p:nvGraphicFramePr>
        <p:xfrm>
          <a:off x="943573" y="169105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{B74A4200-A708-4AE7-95C8-017E68D5F34F}</a:tableStyleId>
              </a:tblPr>
              <a:tblGrid>
                <a:gridCol w="1937650"/>
                <a:gridCol w="2198475"/>
                <a:gridCol w="2326900"/>
              </a:tblGrid>
              <a:tr h="377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/>
                    </a:p>
                  </a:txBody>
                  <a:tcPr marT="27725" marB="27725" marR="55475" marL="55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Discrete</a:t>
                      </a:r>
                      <a:endParaRPr sz="2000" u="none" cap="none" strike="noStrike"/>
                    </a:p>
                  </a:txBody>
                  <a:tcPr marT="27725" marB="27725" marR="55475" marL="55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Continuous</a:t>
                      </a:r>
                      <a:endParaRPr sz="2000" u="none" cap="none" strike="noStrike"/>
                    </a:p>
                  </a:txBody>
                  <a:tcPr marT="27725" marB="27725" marR="55475" marL="55475" anchor="ctr"/>
                </a:tc>
              </a:tr>
              <a:tr h="665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Homogeneous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725" marB="27725" marR="55475" marL="55475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optimal explicit</a:t>
                      </a:r>
                      <a:br>
                        <a:rPr lang="en-US" sz="2000">
                          <a:solidFill>
                            <a:schemeClr val="dk1"/>
                          </a:solidFill>
                        </a:rPr>
                      </a:b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solution</a:t>
                      </a:r>
                      <a:endParaRPr sz="2000"/>
                    </a:p>
                  </a:txBody>
                  <a:tcPr marT="27725" marB="27725" marR="55475" marL="55475" anchor="ctr">
                    <a:solidFill>
                      <a:srgbClr val="AAC50B">
                        <a:alpha val="520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optimal explicit</a:t>
                      </a:r>
                      <a:br>
                        <a:rPr lang="en-US" sz="2000">
                          <a:solidFill>
                            <a:schemeClr val="dk1"/>
                          </a:solidFill>
                        </a:rPr>
                      </a:b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solution</a:t>
                      </a:r>
                      <a:endParaRPr sz="2000"/>
                    </a:p>
                  </a:txBody>
                  <a:tcPr marT="27725" marB="27725" marR="55475" marL="55475" anchor="ctr">
                    <a:solidFill>
                      <a:srgbClr val="AAC50B">
                        <a:alpha val="52040"/>
                      </a:srgbClr>
                    </a:solidFill>
                  </a:tcPr>
                </a:tc>
              </a:tr>
              <a:tr h="665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Independent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725" marB="27725" marR="55475" marL="55475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NPH</a:t>
                      </a:r>
                      <a:endParaRPr sz="2000" u="none" cap="none" strike="noStrike"/>
                    </a:p>
                  </a:txBody>
                  <a:tcPr marT="27725" marB="27725" marR="55475" marL="55475" anchor="ctr">
                    <a:solidFill>
                      <a:srgbClr val="AAC50B">
                        <a:alpha val="520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optimal numerical solution</a:t>
                      </a:r>
                      <a:endParaRPr sz="2000"/>
                    </a:p>
                  </a:txBody>
                  <a:tcPr marT="27725" marB="27725" marR="55475" marL="55475" anchor="ctr">
                    <a:solidFill>
                      <a:srgbClr val="AAC50B">
                        <a:alpha val="52040"/>
                      </a:srgbClr>
                    </a:solidFill>
                  </a:tcPr>
                </a:tc>
              </a:tr>
              <a:tr h="665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General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725" marB="27725" marR="55475" marL="55475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NPH</a:t>
                      </a:r>
                      <a:endParaRPr sz="2000" u="none" cap="none" strike="noStrike"/>
                    </a:p>
                  </a:txBody>
                  <a:tcPr marT="27725" marB="27725" marR="55475" marL="55475" anchor="ctr">
                    <a:solidFill>
                      <a:srgbClr val="AAC50B">
                        <a:alpha val="520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optimal numerical solution</a:t>
                      </a:r>
                      <a:endParaRPr sz="2000"/>
                    </a:p>
                  </a:txBody>
                  <a:tcPr marT="27725" marB="27725" marR="55475" marL="55475" anchor="ctr">
                    <a:solidFill>
                      <a:srgbClr val="AAC50B">
                        <a:alpha val="5204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08" name="Google Shape;608;p34"/>
          <p:cNvSpPr txBox="1"/>
          <p:nvPr/>
        </p:nvSpPr>
        <p:spPr>
          <a:xfrm>
            <a:off x="8087475" y="2193075"/>
            <a:ext cx="3669900" cy="9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Previous works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2A61D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Davydov and Yanovich 2020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2A61D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Chaleenutthawut et al. 2021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09" name="Google Shape;609;p34"/>
          <p:cNvSpPr/>
          <p:nvPr/>
        </p:nvSpPr>
        <p:spPr>
          <a:xfrm>
            <a:off x="7604775" y="2303475"/>
            <a:ext cx="406500" cy="22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10" name="Google Shape;610;p34"/>
          <p:cNvGraphicFramePr/>
          <p:nvPr/>
        </p:nvGraphicFramePr>
        <p:xfrm>
          <a:off x="943573" y="169105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{B74A4200-A708-4AE7-95C8-017E68D5F34F}</a:tableStyleId>
              </a:tblPr>
              <a:tblGrid>
                <a:gridCol w="1937650"/>
                <a:gridCol w="2198475"/>
                <a:gridCol w="2326900"/>
              </a:tblGrid>
              <a:tr h="377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/>
                    </a:p>
                  </a:txBody>
                  <a:tcPr marT="27725" marB="27725" marR="55475" marL="55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Discrete</a:t>
                      </a:r>
                      <a:endParaRPr sz="2000" u="none" cap="none" strike="noStrike"/>
                    </a:p>
                  </a:txBody>
                  <a:tcPr marT="27725" marB="27725" marR="55475" marL="55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Continuous</a:t>
                      </a:r>
                      <a:endParaRPr sz="2000" u="none" cap="none" strike="noStrike"/>
                    </a:p>
                  </a:txBody>
                  <a:tcPr marT="27725" marB="27725" marR="55475" marL="55475" anchor="ctr"/>
                </a:tc>
              </a:tr>
              <a:tr h="665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Homogeneous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725" marB="27725" marR="55475" marL="55475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optimal explicit</a:t>
                      </a:r>
                      <a:br>
                        <a:rPr lang="en-US" sz="2000">
                          <a:solidFill>
                            <a:schemeClr val="dk1"/>
                          </a:solidFill>
                        </a:rPr>
                      </a:b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solution</a:t>
                      </a:r>
                      <a:endParaRPr sz="2000"/>
                    </a:p>
                  </a:txBody>
                  <a:tcPr marT="27725" marB="27725" marR="55475" marL="55475" anchor="ctr"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B">
                        <a:alpha val="520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optimal explicit</a:t>
                      </a:r>
                      <a:br>
                        <a:rPr lang="en-US" sz="2000">
                          <a:solidFill>
                            <a:schemeClr val="dk1"/>
                          </a:solidFill>
                        </a:rPr>
                      </a:b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solution</a:t>
                      </a:r>
                      <a:endParaRPr sz="2000"/>
                    </a:p>
                  </a:txBody>
                  <a:tcPr marT="27725" marB="27725" marR="55475" marL="55475" anchor="ctr">
                    <a:solidFill>
                      <a:srgbClr val="AAC50B">
                        <a:alpha val="52040"/>
                      </a:srgbClr>
                    </a:solidFill>
                  </a:tcPr>
                </a:tc>
              </a:tr>
              <a:tr h="665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Independent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725" marB="27725" marR="55475" marL="55475" anchor="ctr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to be solved</a:t>
                      </a:r>
                      <a:endParaRPr sz="2000" u="none" cap="none" strike="noStrike"/>
                    </a:p>
                  </a:txBody>
                  <a:tcPr marT="27725" marB="27725" marR="55475" marL="55475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to be solved</a:t>
                      </a:r>
                      <a:endParaRPr sz="2000" u="none" cap="none" strike="noStrike"/>
                    </a:p>
                  </a:txBody>
                  <a:tcPr marT="27725" marB="27725" marR="55475" marL="55475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9CB9C"/>
                    </a:solidFill>
                  </a:tcPr>
                </a:tc>
              </a:tr>
              <a:tr h="665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General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725" marB="27725" marR="55475" marL="55475" anchor="ctr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to be solved</a:t>
                      </a:r>
                      <a:endParaRPr sz="2000"/>
                    </a:p>
                  </a:txBody>
                  <a:tcPr marT="27725" marB="27725" marR="55475" marL="55475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numerical solution</a:t>
                      </a:r>
                      <a:endParaRPr sz="2000" u="none" cap="none" strike="noStrike"/>
                    </a:p>
                  </a:txBody>
                  <a:tcPr marT="27725" marB="27725" marR="55475" marL="55475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9CB9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11" name="Google Shape;611;p34"/>
          <p:cNvGraphicFramePr/>
          <p:nvPr/>
        </p:nvGraphicFramePr>
        <p:xfrm>
          <a:off x="943586" y="169105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{B74A4200-A708-4AE7-95C8-017E68D5F34F}</a:tableStyleId>
              </a:tblPr>
              <a:tblGrid>
                <a:gridCol w="1937650"/>
                <a:gridCol w="2198475"/>
                <a:gridCol w="2326900"/>
              </a:tblGrid>
              <a:tr h="377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/>
                    </a:p>
                  </a:txBody>
                  <a:tcPr marT="27725" marB="27725" marR="55475" marL="55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Discrete</a:t>
                      </a:r>
                      <a:endParaRPr sz="2000" u="none" cap="none" strike="noStrike"/>
                    </a:p>
                  </a:txBody>
                  <a:tcPr marT="27725" marB="27725" marR="55475" marL="55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Continuous</a:t>
                      </a:r>
                      <a:endParaRPr sz="2000" u="none" cap="none" strike="noStrike"/>
                    </a:p>
                  </a:txBody>
                  <a:tcPr marT="27725" marB="27725" marR="55475" marL="55475" anchor="ctr"/>
                </a:tc>
              </a:tr>
              <a:tr h="665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Homogeneous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725" marB="27725" marR="55475" marL="55475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optimal explicit</a:t>
                      </a:r>
                      <a:br>
                        <a:rPr lang="en-US" sz="2000">
                          <a:solidFill>
                            <a:schemeClr val="dk1"/>
                          </a:solidFill>
                        </a:rPr>
                      </a:b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solution</a:t>
                      </a:r>
                      <a:endParaRPr sz="2000"/>
                    </a:p>
                  </a:txBody>
                  <a:tcPr marT="27725" marB="27725" marR="55475" marL="55475" anchor="ctr"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B">
                        <a:alpha val="520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optimal explicit</a:t>
                      </a:r>
                      <a:br>
                        <a:rPr lang="en-US" sz="2000">
                          <a:solidFill>
                            <a:schemeClr val="dk1"/>
                          </a:solidFill>
                        </a:rPr>
                      </a:b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solution</a:t>
                      </a:r>
                      <a:endParaRPr sz="2000"/>
                    </a:p>
                  </a:txBody>
                  <a:tcPr marT="27725" marB="27725" marR="55475" marL="55475" anchor="ctr">
                    <a:solidFill>
                      <a:srgbClr val="AAC50B">
                        <a:alpha val="52040"/>
                      </a:srgbClr>
                    </a:solidFill>
                  </a:tcPr>
                </a:tc>
              </a:tr>
              <a:tr h="665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Independent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725" marB="27725" marR="55475" marL="55475" anchor="ctr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to be solved</a:t>
                      </a:r>
                      <a:endParaRPr sz="2000" u="none" cap="none" strike="noStrike"/>
                    </a:p>
                  </a:txBody>
                  <a:tcPr marT="27725" marB="27725" marR="55475" marL="55475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optimal numerical solution</a:t>
                      </a:r>
                      <a:endParaRPr sz="2000"/>
                    </a:p>
                  </a:txBody>
                  <a:tcPr marT="27725" marB="27725" marR="55475" marL="55475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AAC50B">
                        <a:alpha val="52040"/>
                      </a:srgbClr>
                    </a:solidFill>
                  </a:tcPr>
                </a:tc>
              </a:tr>
              <a:tr h="665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General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725" marB="27725" marR="55475" marL="55475" anchor="ctr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to be solved</a:t>
                      </a:r>
                      <a:endParaRPr sz="2000"/>
                    </a:p>
                  </a:txBody>
                  <a:tcPr marT="27725" marB="27725" marR="55475" marL="55475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optimal numerical solution</a:t>
                      </a:r>
                      <a:endParaRPr sz="2000"/>
                    </a:p>
                  </a:txBody>
                  <a:tcPr marT="27725" marB="27725" marR="55475" marL="55475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AAC50B">
                        <a:alpha val="5204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12" name="Google Shape;612;p34"/>
          <p:cNvSpPr/>
          <p:nvPr/>
        </p:nvSpPr>
        <p:spPr>
          <a:xfrm>
            <a:off x="7528575" y="3446475"/>
            <a:ext cx="406500" cy="22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13" name="Google Shape;613;p34"/>
          <p:cNvGraphicFramePr/>
          <p:nvPr/>
        </p:nvGraphicFramePr>
        <p:xfrm>
          <a:off x="943586" y="170920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{B74A4200-A708-4AE7-95C8-017E68D5F34F}</a:tableStyleId>
              </a:tblPr>
              <a:tblGrid>
                <a:gridCol w="1937650"/>
                <a:gridCol w="2198475"/>
                <a:gridCol w="2326900"/>
              </a:tblGrid>
              <a:tr h="377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/>
                    </a:p>
                  </a:txBody>
                  <a:tcPr marT="27725" marB="27725" marR="55475" marL="55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Discrete</a:t>
                      </a:r>
                      <a:endParaRPr sz="2000" u="none" cap="none" strike="noStrike"/>
                    </a:p>
                  </a:txBody>
                  <a:tcPr marT="27725" marB="27725" marR="55475" marL="55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Continuous</a:t>
                      </a:r>
                      <a:endParaRPr sz="2000" u="none" cap="none" strike="noStrike"/>
                    </a:p>
                  </a:txBody>
                  <a:tcPr marT="27725" marB="27725" marR="55475" marL="55475" anchor="ctr"/>
                </a:tc>
              </a:tr>
              <a:tr h="665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Homogeneous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725" marB="27725" marR="55475" marL="55475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optimal explicit</a:t>
                      </a:r>
                      <a:br>
                        <a:rPr lang="en-US" sz="2000">
                          <a:solidFill>
                            <a:schemeClr val="dk1"/>
                          </a:solidFill>
                        </a:rPr>
                      </a:b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solution</a:t>
                      </a:r>
                      <a:endParaRPr sz="2000"/>
                    </a:p>
                  </a:txBody>
                  <a:tcPr marT="27725" marB="27725" marR="55475" marL="55475" anchor="ctr">
                    <a:solidFill>
                      <a:srgbClr val="AAC50B">
                        <a:alpha val="520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optimal explicit</a:t>
                      </a:r>
                      <a:br>
                        <a:rPr lang="en-US" sz="2000">
                          <a:solidFill>
                            <a:schemeClr val="dk1"/>
                          </a:solidFill>
                        </a:rPr>
                      </a:b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solution</a:t>
                      </a:r>
                      <a:endParaRPr sz="2000"/>
                    </a:p>
                  </a:txBody>
                  <a:tcPr marT="27725" marB="27725" marR="55475" marL="55475" anchor="ctr">
                    <a:solidFill>
                      <a:srgbClr val="AAC50B">
                        <a:alpha val="52040"/>
                      </a:srgbClr>
                    </a:solidFill>
                  </a:tcPr>
                </a:tc>
              </a:tr>
              <a:tr h="665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Independent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725" marB="27725" marR="55475" marL="55475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NPH</a:t>
                      </a:r>
                      <a:endParaRPr sz="2000" u="none" cap="none" strike="noStrike"/>
                    </a:p>
                  </a:txBody>
                  <a:tcPr marT="27725" marB="27725" marR="55475" marL="55475" anchor="ctr">
                    <a:solidFill>
                      <a:srgbClr val="AAC50B">
                        <a:alpha val="520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optimal numerical solution</a:t>
                      </a:r>
                      <a:endParaRPr sz="2000"/>
                    </a:p>
                  </a:txBody>
                  <a:tcPr marT="27725" marB="27725" marR="55475" marL="55475" anchor="ctr">
                    <a:solidFill>
                      <a:srgbClr val="AAC50B">
                        <a:alpha val="52040"/>
                      </a:srgbClr>
                    </a:solidFill>
                  </a:tcPr>
                </a:tc>
              </a:tr>
              <a:tr h="665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General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725" marB="27725" marR="55475" marL="55475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NPH</a:t>
                      </a:r>
                      <a:endParaRPr sz="2000" u="none" cap="none" strike="noStrike"/>
                    </a:p>
                  </a:txBody>
                  <a:tcPr marT="27725" marB="27725" marR="55475" marL="55475" anchor="ctr">
                    <a:solidFill>
                      <a:srgbClr val="AAC50B">
                        <a:alpha val="520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optimal numerical solution</a:t>
                      </a:r>
                      <a:endParaRPr sz="2000"/>
                    </a:p>
                  </a:txBody>
                  <a:tcPr marT="27725" marB="27725" marR="55475" marL="55475" anchor="ctr">
                    <a:solidFill>
                      <a:srgbClr val="AAC50B">
                        <a:alpha val="5204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14" name="Google Shape;614;p34"/>
          <p:cNvSpPr/>
          <p:nvPr/>
        </p:nvSpPr>
        <p:spPr>
          <a:xfrm>
            <a:off x="870425" y="2068475"/>
            <a:ext cx="6609300" cy="714600"/>
          </a:xfrm>
          <a:prstGeom prst="rect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5178475" y="2829075"/>
            <a:ext cx="2142300" cy="1234500"/>
          </a:xfrm>
          <a:prstGeom prst="rect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/>
          <p:nvPr/>
        </p:nvSpPr>
        <p:spPr>
          <a:xfrm>
            <a:off x="2973450" y="2829075"/>
            <a:ext cx="1991100" cy="1234500"/>
          </a:xfrm>
          <a:prstGeom prst="rect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34"/>
          <p:cNvSpPr txBox="1"/>
          <p:nvPr/>
        </p:nvSpPr>
        <p:spPr>
          <a:xfrm>
            <a:off x="2467575" y="4531000"/>
            <a:ext cx="30342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computational complexity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18" name="Google Shape;618;p34"/>
          <p:cNvSpPr/>
          <p:nvPr/>
        </p:nvSpPr>
        <p:spPr>
          <a:xfrm rot="5400000">
            <a:off x="3808925" y="4240627"/>
            <a:ext cx="350700" cy="22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4"/>
          <p:cNvSpPr txBox="1"/>
          <p:nvPr/>
        </p:nvSpPr>
        <p:spPr>
          <a:xfrm>
            <a:off x="2587700" y="5374475"/>
            <a:ext cx="64629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</a:rPr>
              <a:t>Research limitation:</a:t>
            </a:r>
            <a:r>
              <a:rPr lang="en-US" sz="2000">
                <a:solidFill>
                  <a:schemeClr val="dk1"/>
                </a:solidFill>
              </a:rPr>
              <a:t> Based on single-collateral type</a:t>
            </a:r>
            <a:endParaRPr sz="2000"/>
          </a:p>
        </p:txBody>
      </p:sp>
      <p:sp>
        <p:nvSpPr>
          <p:cNvPr id="620" name="Google Shape;620;p34"/>
          <p:cNvSpPr txBox="1"/>
          <p:nvPr/>
        </p:nvSpPr>
        <p:spPr>
          <a:xfrm>
            <a:off x="8011275" y="3309400"/>
            <a:ext cx="3669900" cy="9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SOCP → upper bound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2A61D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Davidsson 2011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35"/>
          <p:cNvSpPr/>
          <p:nvPr/>
        </p:nvSpPr>
        <p:spPr>
          <a:xfrm>
            <a:off x="2483550" y="5333275"/>
            <a:ext cx="6362100" cy="587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35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228600">
            <a:normAutofit/>
          </a:bodyPr>
          <a:lstStyle/>
          <a:p>
            <a:pPr indent="0" lvl="0" marL="7315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Discussion </a:t>
            </a:r>
            <a:endParaRPr/>
          </a:p>
        </p:txBody>
      </p:sp>
      <p:graphicFrame>
        <p:nvGraphicFramePr>
          <p:cNvPr id="627" name="Google Shape;627;p35"/>
          <p:cNvGraphicFramePr/>
          <p:nvPr/>
        </p:nvGraphicFramePr>
        <p:xfrm>
          <a:off x="556200" y="6329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{A1AA8D19-216D-4A99-9091-C456714FF25A}</a:tableStyleId>
              </a:tblPr>
              <a:tblGrid>
                <a:gridCol w="749800"/>
                <a:gridCol w="1941775"/>
                <a:gridCol w="1797025"/>
                <a:gridCol w="2538900"/>
                <a:gridCol w="2466525"/>
                <a:gridCol w="1507525"/>
              </a:tblGrid>
              <a:tr h="339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434343"/>
                          </a:solidFill>
                        </a:rPr>
                        <a:t>Results</a:t>
                      </a:r>
                      <a:endParaRPr b="1" sz="12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rgbClr val="B7B7B7"/>
                          </a:solidFill>
                        </a:rPr>
                        <a:t>01  Theorem-Continuous</a:t>
                      </a:r>
                      <a:endParaRPr sz="1200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2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rgbClr val="B7B7B7"/>
                          </a:solidFill>
                        </a:rPr>
                        <a:t>02  Theorem-Discrete</a:t>
                      </a:r>
                      <a:endParaRPr sz="1200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2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B7B7B7"/>
                          </a:solidFill>
                        </a:rPr>
                        <a:t>03  </a:t>
                      </a:r>
                      <a:r>
                        <a:rPr lang="en-US" sz="1200">
                          <a:solidFill>
                            <a:srgbClr val="B7B7B7"/>
                          </a:solidFill>
                        </a:rPr>
                        <a:t>Apply Data-Continuous General</a:t>
                      </a:r>
                      <a:endParaRPr sz="12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2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B7B7B7"/>
                          </a:solidFill>
                        </a:rPr>
                        <a:t>04  </a:t>
                      </a:r>
                      <a:r>
                        <a:rPr lang="en-US" sz="1200">
                          <a:solidFill>
                            <a:srgbClr val="B7B7B7"/>
                          </a:solidFill>
                        </a:rPr>
                        <a:t>Apply Data-Discrete General</a:t>
                      </a:r>
                      <a:endParaRPr sz="12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2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434343"/>
                          </a:solidFill>
                        </a:rPr>
                        <a:t>05  </a:t>
                      </a:r>
                      <a:r>
                        <a:rPr b="1" lang="en-US" sz="1200">
                          <a:solidFill>
                            <a:srgbClr val="434343"/>
                          </a:solidFill>
                        </a:rPr>
                        <a:t>Discussion</a:t>
                      </a:r>
                      <a:endParaRPr b="1" sz="12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0" marL="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8">
                        <a:alpha val="591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28" name="Google Shape;628;p35"/>
          <p:cNvSpPr txBox="1"/>
          <p:nvPr/>
        </p:nvSpPr>
        <p:spPr>
          <a:xfrm>
            <a:off x="11350698" y="6430600"/>
            <a:ext cx="8415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4546A"/>
                </a:solidFill>
              </a:rPr>
              <a:t>25/32</a:t>
            </a:r>
            <a:endParaRPr sz="1600">
              <a:solidFill>
                <a:srgbClr val="44546A"/>
              </a:solidFill>
            </a:endParaRPr>
          </a:p>
        </p:txBody>
      </p:sp>
      <p:graphicFrame>
        <p:nvGraphicFramePr>
          <p:cNvPr id="629" name="Google Shape;629;p35"/>
          <p:cNvGraphicFramePr/>
          <p:nvPr/>
        </p:nvGraphicFramePr>
        <p:xfrm>
          <a:off x="943573" y="169105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{B74A4200-A708-4AE7-95C8-017E68D5F34F}</a:tableStyleId>
              </a:tblPr>
              <a:tblGrid>
                <a:gridCol w="1937650"/>
                <a:gridCol w="2198475"/>
                <a:gridCol w="2326900"/>
              </a:tblGrid>
              <a:tr h="377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/>
                    </a:p>
                  </a:txBody>
                  <a:tcPr marT="27725" marB="27725" marR="55475" marL="55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Discrete</a:t>
                      </a:r>
                      <a:endParaRPr sz="2000" u="none" cap="none" strike="noStrike"/>
                    </a:p>
                  </a:txBody>
                  <a:tcPr marT="27725" marB="27725" marR="55475" marL="55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Continuous</a:t>
                      </a:r>
                      <a:endParaRPr sz="2000" u="none" cap="none" strike="noStrike"/>
                    </a:p>
                  </a:txBody>
                  <a:tcPr marT="27725" marB="27725" marR="55475" marL="55475" anchor="ctr"/>
                </a:tc>
              </a:tr>
              <a:tr h="665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Homogeneous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725" marB="27725" marR="55475" marL="55475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optimal explicit</a:t>
                      </a:r>
                      <a:br>
                        <a:rPr lang="en-US" sz="2000">
                          <a:solidFill>
                            <a:schemeClr val="dk1"/>
                          </a:solidFill>
                        </a:rPr>
                      </a:b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solution</a:t>
                      </a:r>
                      <a:endParaRPr sz="2000"/>
                    </a:p>
                  </a:txBody>
                  <a:tcPr marT="27725" marB="27725" marR="55475" marL="55475" anchor="ctr">
                    <a:solidFill>
                      <a:srgbClr val="AAC50B">
                        <a:alpha val="520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optimal explicit</a:t>
                      </a:r>
                      <a:br>
                        <a:rPr lang="en-US" sz="2000">
                          <a:solidFill>
                            <a:schemeClr val="dk1"/>
                          </a:solidFill>
                        </a:rPr>
                      </a:b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solution</a:t>
                      </a:r>
                      <a:endParaRPr sz="2000"/>
                    </a:p>
                  </a:txBody>
                  <a:tcPr marT="27725" marB="27725" marR="55475" marL="55475" anchor="ctr">
                    <a:solidFill>
                      <a:srgbClr val="AAC50B">
                        <a:alpha val="52040"/>
                      </a:srgbClr>
                    </a:solidFill>
                  </a:tcPr>
                </a:tc>
              </a:tr>
              <a:tr h="665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Independent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725" marB="27725" marR="55475" marL="55475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NPH</a:t>
                      </a:r>
                      <a:endParaRPr sz="2000" u="none" cap="none" strike="noStrike"/>
                    </a:p>
                  </a:txBody>
                  <a:tcPr marT="27725" marB="27725" marR="55475" marL="55475" anchor="ctr">
                    <a:solidFill>
                      <a:srgbClr val="AAC50B">
                        <a:alpha val="520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optimal numerical solution</a:t>
                      </a:r>
                      <a:endParaRPr sz="2000"/>
                    </a:p>
                  </a:txBody>
                  <a:tcPr marT="27725" marB="27725" marR="55475" marL="55475" anchor="ctr">
                    <a:solidFill>
                      <a:srgbClr val="AAC50B">
                        <a:alpha val="52040"/>
                      </a:srgbClr>
                    </a:solidFill>
                  </a:tcPr>
                </a:tc>
              </a:tr>
              <a:tr h="665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General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725" marB="27725" marR="55475" marL="55475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NPH</a:t>
                      </a:r>
                      <a:endParaRPr sz="2000" u="none" cap="none" strike="noStrike"/>
                    </a:p>
                  </a:txBody>
                  <a:tcPr marT="27725" marB="27725" marR="55475" marL="55475" anchor="ctr">
                    <a:solidFill>
                      <a:srgbClr val="AAC50B">
                        <a:alpha val="520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optimal numerical solution</a:t>
                      </a:r>
                      <a:endParaRPr sz="2000"/>
                    </a:p>
                  </a:txBody>
                  <a:tcPr marT="27725" marB="27725" marR="55475" marL="55475" anchor="ctr">
                    <a:solidFill>
                      <a:srgbClr val="AAC50B">
                        <a:alpha val="5204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30" name="Google Shape;630;p35"/>
          <p:cNvSpPr txBox="1"/>
          <p:nvPr/>
        </p:nvSpPr>
        <p:spPr>
          <a:xfrm>
            <a:off x="8087475" y="2193075"/>
            <a:ext cx="3669900" cy="9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Previous works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2A61D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Davydov and Yanovich 2020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2A61D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Chaleenutthawut et al. 2021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31" name="Google Shape;631;p35"/>
          <p:cNvSpPr/>
          <p:nvPr/>
        </p:nvSpPr>
        <p:spPr>
          <a:xfrm>
            <a:off x="7604775" y="2303475"/>
            <a:ext cx="406500" cy="22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32" name="Google Shape;632;p35"/>
          <p:cNvGraphicFramePr/>
          <p:nvPr/>
        </p:nvGraphicFramePr>
        <p:xfrm>
          <a:off x="943573" y="169105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{B74A4200-A708-4AE7-95C8-017E68D5F34F}</a:tableStyleId>
              </a:tblPr>
              <a:tblGrid>
                <a:gridCol w="1937650"/>
                <a:gridCol w="2198475"/>
                <a:gridCol w="2326900"/>
              </a:tblGrid>
              <a:tr h="377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/>
                    </a:p>
                  </a:txBody>
                  <a:tcPr marT="27725" marB="27725" marR="55475" marL="55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Discrete</a:t>
                      </a:r>
                      <a:endParaRPr sz="2000" u="none" cap="none" strike="noStrike"/>
                    </a:p>
                  </a:txBody>
                  <a:tcPr marT="27725" marB="27725" marR="55475" marL="55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Continuous</a:t>
                      </a:r>
                      <a:endParaRPr sz="2000" u="none" cap="none" strike="noStrike"/>
                    </a:p>
                  </a:txBody>
                  <a:tcPr marT="27725" marB="27725" marR="55475" marL="55475" anchor="ctr"/>
                </a:tc>
              </a:tr>
              <a:tr h="665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Homogeneous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725" marB="27725" marR="55475" marL="55475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optimal explicit</a:t>
                      </a:r>
                      <a:br>
                        <a:rPr lang="en-US" sz="2000">
                          <a:solidFill>
                            <a:schemeClr val="dk1"/>
                          </a:solidFill>
                        </a:rPr>
                      </a:b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solution</a:t>
                      </a:r>
                      <a:endParaRPr sz="2000"/>
                    </a:p>
                  </a:txBody>
                  <a:tcPr marT="27725" marB="27725" marR="55475" marL="55475" anchor="ctr"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B">
                        <a:alpha val="520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optimal explicit</a:t>
                      </a:r>
                      <a:br>
                        <a:rPr lang="en-US" sz="2000">
                          <a:solidFill>
                            <a:schemeClr val="dk1"/>
                          </a:solidFill>
                        </a:rPr>
                      </a:b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solution</a:t>
                      </a:r>
                      <a:endParaRPr sz="2000"/>
                    </a:p>
                  </a:txBody>
                  <a:tcPr marT="27725" marB="27725" marR="55475" marL="55475" anchor="ctr">
                    <a:solidFill>
                      <a:srgbClr val="AAC50B">
                        <a:alpha val="52040"/>
                      </a:srgbClr>
                    </a:solidFill>
                  </a:tcPr>
                </a:tc>
              </a:tr>
              <a:tr h="665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Independent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725" marB="27725" marR="55475" marL="55475" anchor="ctr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to be solved</a:t>
                      </a:r>
                      <a:endParaRPr sz="2000" u="none" cap="none" strike="noStrike"/>
                    </a:p>
                  </a:txBody>
                  <a:tcPr marT="27725" marB="27725" marR="55475" marL="55475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to be solved</a:t>
                      </a:r>
                      <a:endParaRPr sz="2000" u="none" cap="none" strike="noStrike"/>
                    </a:p>
                  </a:txBody>
                  <a:tcPr marT="27725" marB="27725" marR="55475" marL="55475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9CB9C"/>
                    </a:solidFill>
                  </a:tcPr>
                </a:tc>
              </a:tr>
              <a:tr h="665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General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725" marB="27725" marR="55475" marL="55475" anchor="ctr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to be solved</a:t>
                      </a:r>
                      <a:endParaRPr sz="2000"/>
                    </a:p>
                  </a:txBody>
                  <a:tcPr marT="27725" marB="27725" marR="55475" marL="55475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numerical solution</a:t>
                      </a:r>
                      <a:endParaRPr sz="2000" u="none" cap="none" strike="noStrike"/>
                    </a:p>
                  </a:txBody>
                  <a:tcPr marT="27725" marB="27725" marR="55475" marL="55475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9CB9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33" name="Google Shape;633;p35"/>
          <p:cNvGraphicFramePr/>
          <p:nvPr/>
        </p:nvGraphicFramePr>
        <p:xfrm>
          <a:off x="943586" y="169105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{B74A4200-A708-4AE7-95C8-017E68D5F34F}</a:tableStyleId>
              </a:tblPr>
              <a:tblGrid>
                <a:gridCol w="1937650"/>
                <a:gridCol w="2198475"/>
                <a:gridCol w="2326900"/>
              </a:tblGrid>
              <a:tr h="377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/>
                    </a:p>
                  </a:txBody>
                  <a:tcPr marT="27725" marB="27725" marR="55475" marL="55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Discrete</a:t>
                      </a:r>
                      <a:endParaRPr sz="2000" u="none" cap="none" strike="noStrike"/>
                    </a:p>
                  </a:txBody>
                  <a:tcPr marT="27725" marB="27725" marR="55475" marL="55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Continuous</a:t>
                      </a:r>
                      <a:endParaRPr sz="2000" u="none" cap="none" strike="noStrike"/>
                    </a:p>
                  </a:txBody>
                  <a:tcPr marT="27725" marB="27725" marR="55475" marL="55475" anchor="ctr"/>
                </a:tc>
              </a:tr>
              <a:tr h="665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Homogeneous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725" marB="27725" marR="55475" marL="55475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optimal explicit</a:t>
                      </a:r>
                      <a:br>
                        <a:rPr lang="en-US" sz="2000">
                          <a:solidFill>
                            <a:schemeClr val="dk1"/>
                          </a:solidFill>
                        </a:rPr>
                      </a:b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solution</a:t>
                      </a:r>
                      <a:endParaRPr sz="2000"/>
                    </a:p>
                  </a:txBody>
                  <a:tcPr marT="27725" marB="27725" marR="55475" marL="55475" anchor="ctr"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C50B">
                        <a:alpha val="520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optimal explicit</a:t>
                      </a:r>
                      <a:br>
                        <a:rPr lang="en-US" sz="2000">
                          <a:solidFill>
                            <a:schemeClr val="dk1"/>
                          </a:solidFill>
                        </a:rPr>
                      </a:b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solution</a:t>
                      </a:r>
                      <a:endParaRPr sz="2000"/>
                    </a:p>
                  </a:txBody>
                  <a:tcPr marT="27725" marB="27725" marR="55475" marL="55475" anchor="ctr">
                    <a:solidFill>
                      <a:srgbClr val="AAC50B">
                        <a:alpha val="52040"/>
                      </a:srgbClr>
                    </a:solidFill>
                  </a:tcPr>
                </a:tc>
              </a:tr>
              <a:tr h="665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Independent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725" marB="27725" marR="55475" marL="55475" anchor="ctr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to be solved</a:t>
                      </a:r>
                      <a:endParaRPr sz="2000" u="none" cap="none" strike="noStrike"/>
                    </a:p>
                  </a:txBody>
                  <a:tcPr marT="27725" marB="27725" marR="55475" marL="55475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optimal numerical solution</a:t>
                      </a:r>
                      <a:endParaRPr sz="2000"/>
                    </a:p>
                  </a:txBody>
                  <a:tcPr marT="27725" marB="27725" marR="55475" marL="55475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AAC50B">
                        <a:alpha val="52040"/>
                      </a:srgbClr>
                    </a:solidFill>
                  </a:tcPr>
                </a:tc>
              </a:tr>
              <a:tr h="665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General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725" marB="27725" marR="55475" marL="55475" anchor="ctr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to be solved</a:t>
                      </a:r>
                      <a:endParaRPr sz="2000"/>
                    </a:p>
                  </a:txBody>
                  <a:tcPr marT="27725" marB="27725" marR="55475" marL="55475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optimal numerical solution</a:t>
                      </a:r>
                      <a:endParaRPr sz="2000"/>
                    </a:p>
                  </a:txBody>
                  <a:tcPr marT="27725" marB="27725" marR="55475" marL="55475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AAC50B">
                        <a:alpha val="5204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34" name="Google Shape;634;p35"/>
          <p:cNvSpPr/>
          <p:nvPr/>
        </p:nvSpPr>
        <p:spPr>
          <a:xfrm>
            <a:off x="7528575" y="3446475"/>
            <a:ext cx="406500" cy="22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35" name="Google Shape;635;p35"/>
          <p:cNvGraphicFramePr/>
          <p:nvPr/>
        </p:nvGraphicFramePr>
        <p:xfrm>
          <a:off x="943586" y="170920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{B74A4200-A708-4AE7-95C8-017E68D5F34F}</a:tableStyleId>
              </a:tblPr>
              <a:tblGrid>
                <a:gridCol w="1937650"/>
                <a:gridCol w="2198475"/>
                <a:gridCol w="2326900"/>
              </a:tblGrid>
              <a:tr h="377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/>
                    </a:p>
                  </a:txBody>
                  <a:tcPr marT="27725" marB="27725" marR="55475" marL="55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Discrete</a:t>
                      </a:r>
                      <a:endParaRPr sz="2000" u="none" cap="none" strike="noStrike"/>
                    </a:p>
                  </a:txBody>
                  <a:tcPr marT="27725" marB="27725" marR="55475" marL="55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Continuous</a:t>
                      </a:r>
                      <a:endParaRPr sz="2000" u="none" cap="none" strike="noStrike"/>
                    </a:p>
                  </a:txBody>
                  <a:tcPr marT="27725" marB="27725" marR="55475" marL="55475" anchor="ctr"/>
                </a:tc>
              </a:tr>
              <a:tr h="665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Homogeneous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725" marB="27725" marR="55475" marL="55475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optimal explicit</a:t>
                      </a:r>
                      <a:br>
                        <a:rPr lang="en-US" sz="2000">
                          <a:solidFill>
                            <a:schemeClr val="dk1"/>
                          </a:solidFill>
                        </a:rPr>
                      </a:b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solution</a:t>
                      </a:r>
                      <a:endParaRPr sz="2000"/>
                    </a:p>
                  </a:txBody>
                  <a:tcPr marT="27725" marB="27725" marR="55475" marL="55475" anchor="ctr">
                    <a:solidFill>
                      <a:srgbClr val="AAC50B">
                        <a:alpha val="520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optimal explicit</a:t>
                      </a:r>
                      <a:br>
                        <a:rPr lang="en-US" sz="2000">
                          <a:solidFill>
                            <a:schemeClr val="dk1"/>
                          </a:solidFill>
                        </a:rPr>
                      </a:b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solution</a:t>
                      </a:r>
                      <a:endParaRPr sz="2000"/>
                    </a:p>
                  </a:txBody>
                  <a:tcPr marT="27725" marB="27725" marR="55475" marL="55475" anchor="ctr">
                    <a:solidFill>
                      <a:srgbClr val="AAC50B">
                        <a:alpha val="52040"/>
                      </a:srgbClr>
                    </a:solidFill>
                  </a:tcPr>
                </a:tc>
              </a:tr>
              <a:tr h="665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Independent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725" marB="27725" marR="55475" marL="55475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NPH</a:t>
                      </a:r>
                      <a:endParaRPr sz="2000" u="none" cap="none" strike="noStrike"/>
                    </a:p>
                  </a:txBody>
                  <a:tcPr marT="27725" marB="27725" marR="55475" marL="55475" anchor="ctr">
                    <a:solidFill>
                      <a:srgbClr val="AAC50B">
                        <a:alpha val="520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optimal numerical solution</a:t>
                      </a:r>
                      <a:endParaRPr sz="2000"/>
                    </a:p>
                  </a:txBody>
                  <a:tcPr marT="27725" marB="27725" marR="55475" marL="55475" anchor="ctr">
                    <a:solidFill>
                      <a:srgbClr val="AAC50B">
                        <a:alpha val="52040"/>
                      </a:srgbClr>
                    </a:solidFill>
                  </a:tcPr>
                </a:tc>
              </a:tr>
              <a:tr h="665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General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725" marB="27725" marR="55475" marL="55475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NPH</a:t>
                      </a:r>
                      <a:endParaRPr sz="2000" u="none" cap="none" strike="noStrike"/>
                    </a:p>
                  </a:txBody>
                  <a:tcPr marT="27725" marB="27725" marR="55475" marL="55475" anchor="ctr">
                    <a:solidFill>
                      <a:srgbClr val="AAC50B">
                        <a:alpha val="520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optimal numerical solution</a:t>
                      </a:r>
                      <a:endParaRPr sz="2000"/>
                    </a:p>
                  </a:txBody>
                  <a:tcPr marT="27725" marB="27725" marR="55475" marL="55475" anchor="ctr">
                    <a:solidFill>
                      <a:srgbClr val="AAC50B">
                        <a:alpha val="5204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36" name="Google Shape;636;p35"/>
          <p:cNvSpPr/>
          <p:nvPr/>
        </p:nvSpPr>
        <p:spPr>
          <a:xfrm>
            <a:off x="870425" y="2068475"/>
            <a:ext cx="6609300" cy="714600"/>
          </a:xfrm>
          <a:prstGeom prst="rect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 txBox="1"/>
          <p:nvPr/>
        </p:nvSpPr>
        <p:spPr>
          <a:xfrm>
            <a:off x="2467575" y="4531000"/>
            <a:ext cx="30342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computational complexity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38" name="Google Shape;638;p35"/>
          <p:cNvSpPr/>
          <p:nvPr/>
        </p:nvSpPr>
        <p:spPr>
          <a:xfrm rot="5400000">
            <a:off x="3808925" y="4240627"/>
            <a:ext cx="350700" cy="22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35"/>
          <p:cNvSpPr txBox="1"/>
          <p:nvPr/>
        </p:nvSpPr>
        <p:spPr>
          <a:xfrm>
            <a:off x="2587700" y="5374475"/>
            <a:ext cx="64629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</a:rPr>
              <a:t>Research limitation:</a:t>
            </a:r>
            <a:r>
              <a:rPr lang="en-US" sz="2000">
                <a:solidFill>
                  <a:schemeClr val="dk1"/>
                </a:solidFill>
              </a:rPr>
              <a:t> Based on single-collateral type</a:t>
            </a:r>
            <a:endParaRPr sz="2000"/>
          </a:p>
        </p:txBody>
      </p:sp>
      <p:sp>
        <p:nvSpPr>
          <p:cNvPr id="640" name="Google Shape;640;p35"/>
          <p:cNvSpPr txBox="1"/>
          <p:nvPr/>
        </p:nvSpPr>
        <p:spPr>
          <a:xfrm>
            <a:off x="8011275" y="3309400"/>
            <a:ext cx="3669900" cy="9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SOCP → upper bound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2A61D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Davidsson 2011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6"/>
          <p:cNvSpPr txBox="1"/>
          <p:nvPr/>
        </p:nvSpPr>
        <p:spPr>
          <a:xfrm>
            <a:off x="781525" y="1478100"/>
            <a:ext cx="9568500" cy="21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2A61D"/>
              </a:buClr>
              <a:buSzPts val="2200"/>
              <a:buChar char="●"/>
            </a:pPr>
            <a:r>
              <a:rPr lang="en-US" sz="2200">
                <a:solidFill>
                  <a:srgbClr val="000000"/>
                </a:solidFill>
              </a:rPr>
              <a:t>Portfolio sold-out problem</a:t>
            </a:r>
            <a:r>
              <a:rPr lang="en-US" sz="2200"/>
              <a:t>:</a:t>
            </a:r>
            <a:br>
              <a:rPr lang="en-US" sz="2200"/>
            </a:br>
            <a:r>
              <a:rPr lang="en-US" sz="2200">
                <a:solidFill>
                  <a:schemeClr val="dk1"/>
                </a:solidFill>
              </a:rPr>
              <a:t>–</a:t>
            </a:r>
            <a:r>
              <a:rPr lang="en-US" sz="2200"/>
              <a:t>  </a:t>
            </a:r>
            <a:r>
              <a:rPr lang="en-US" sz="2200">
                <a:solidFill>
                  <a:schemeClr val="dk1"/>
                </a:solidFill>
              </a:rPr>
              <a:t>continuous independent case</a:t>
            </a:r>
            <a:br>
              <a:rPr lang="en-US" sz="2200"/>
            </a:br>
            <a:r>
              <a:rPr lang="en-US" sz="2200">
                <a:solidFill>
                  <a:schemeClr val="dk1"/>
                </a:solidFill>
              </a:rPr>
              <a:t>–</a:t>
            </a:r>
            <a:r>
              <a:rPr lang="en-US" sz="2200"/>
              <a:t>  </a:t>
            </a:r>
            <a:r>
              <a:rPr lang="en-US" sz="2200">
                <a:solidFill>
                  <a:schemeClr val="dk1"/>
                </a:solidFill>
              </a:rPr>
              <a:t>continuous general case</a:t>
            </a:r>
            <a:br>
              <a:rPr lang="en-US" sz="2200">
                <a:solidFill>
                  <a:srgbClr val="000000"/>
                </a:solidFill>
              </a:rPr>
            </a:br>
            <a:r>
              <a:rPr lang="en-US" sz="2200">
                <a:solidFill>
                  <a:schemeClr val="dk1"/>
                </a:solidFill>
              </a:rPr>
              <a:t>–</a:t>
            </a:r>
            <a:r>
              <a:rPr lang="en-US" sz="2200">
                <a:solidFill>
                  <a:srgbClr val="000000"/>
                </a:solidFill>
              </a:rPr>
              <a:t>  </a:t>
            </a:r>
            <a:r>
              <a:rPr lang="en-US" sz="2200">
                <a:solidFill>
                  <a:schemeClr val="dk1"/>
                </a:solidFill>
              </a:rPr>
              <a:t>discrete independent case</a:t>
            </a:r>
            <a:br>
              <a:rPr lang="en-US" sz="2200">
                <a:solidFill>
                  <a:schemeClr val="dk1"/>
                </a:solidFill>
              </a:rPr>
            </a:br>
            <a:r>
              <a:rPr lang="en-US" sz="2200">
                <a:solidFill>
                  <a:schemeClr val="dk1"/>
                </a:solidFill>
              </a:rPr>
              <a:t>–  discrete general case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</a:endParaRPr>
          </a:p>
        </p:txBody>
      </p:sp>
      <p:sp>
        <p:nvSpPr>
          <p:cNvPr id="647" name="Google Shape;647;p36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228600">
            <a:normAutofit/>
          </a:bodyPr>
          <a:lstStyle/>
          <a:p>
            <a:pPr indent="0" lvl="0" marL="7315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Conclusions</a:t>
            </a:r>
            <a:endParaRPr/>
          </a:p>
        </p:txBody>
      </p:sp>
      <p:sp>
        <p:nvSpPr>
          <p:cNvPr id="648" name="Google Shape;648;p36"/>
          <p:cNvSpPr txBox="1"/>
          <p:nvPr/>
        </p:nvSpPr>
        <p:spPr>
          <a:xfrm>
            <a:off x="11350698" y="6430600"/>
            <a:ext cx="8415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4546A"/>
                </a:solidFill>
              </a:rPr>
              <a:t>26/32</a:t>
            </a:r>
            <a:endParaRPr sz="1600">
              <a:solidFill>
                <a:srgbClr val="44546A"/>
              </a:solidFill>
            </a:endParaRPr>
          </a:p>
        </p:txBody>
      </p:sp>
      <p:sp>
        <p:nvSpPr>
          <p:cNvPr id="649" name="Google Shape;649;p36"/>
          <p:cNvSpPr/>
          <p:nvPr/>
        </p:nvSpPr>
        <p:spPr>
          <a:xfrm>
            <a:off x="5467300" y="1920250"/>
            <a:ext cx="193200" cy="676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92A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/>
        </p:nvSpPr>
        <p:spPr>
          <a:xfrm>
            <a:off x="5815050" y="2045800"/>
            <a:ext cx="23811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Solved by SOCP</a:t>
            </a:r>
            <a:endParaRPr sz="2000"/>
          </a:p>
        </p:txBody>
      </p:sp>
      <p:sp>
        <p:nvSpPr>
          <p:cNvPr id="651" name="Google Shape;651;p36"/>
          <p:cNvSpPr/>
          <p:nvPr/>
        </p:nvSpPr>
        <p:spPr>
          <a:xfrm>
            <a:off x="5467300" y="2682250"/>
            <a:ext cx="193200" cy="676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92A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6"/>
          <p:cNvSpPr txBox="1"/>
          <p:nvPr/>
        </p:nvSpPr>
        <p:spPr>
          <a:xfrm>
            <a:off x="5815050" y="2807800"/>
            <a:ext cx="25542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NP-hard problem</a:t>
            </a:r>
            <a:endParaRPr sz="2000"/>
          </a:p>
        </p:txBody>
      </p:sp>
      <p:sp>
        <p:nvSpPr>
          <p:cNvPr id="653" name="Google Shape;653;p36"/>
          <p:cNvSpPr txBox="1"/>
          <p:nvPr/>
        </p:nvSpPr>
        <p:spPr>
          <a:xfrm>
            <a:off x="779650" y="4564200"/>
            <a:ext cx="9568500" cy="17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92A61D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For discrete cases:</a:t>
            </a:r>
            <a:br>
              <a:rPr lang="en-US" sz="2200">
                <a:solidFill>
                  <a:schemeClr val="dk1"/>
                </a:solidFill>
              </a:rPr>
            </a:br>
            <a:r>
              <a:rPr lang="en-US" sz="2200">
                <a:solidFill>
                  <a:schemeClr val="dk1"/>
                </a:solidFill>
              </a:rPr>
              <a:t>–  k influences tokenized fractions.</a:t>
            </a:r>
            <a:br>
              <a:rPr lang="en-US" sz="2200">
                <a:solidFill>
                  <a:schemeClr val="dk1"/>
                </a:solidFill>
              </a:rPr>
            </a:br>
            <a:r>
              <a:rPr lang="en-US" sz="2200">
                <a:solidFill>
                  <a:schemeClr val="dk1"/>
                </a:solidFill>
              </a:rPr>
              <a:t>–  market concentration → slightly impact on tokenized fractions.</a:t>
            </a:r>
            <a:br>
              <a:rPr lang="en-US" sz="2200">
                <a:solidFill>
                  <a:schemeClr val="dk1"/>
                </a:solidFill>
              </a:rPr>
            </a:br>
            <a:r>
              <a:rPr lang="en-US" sz="2200">
                <a:solidFill>
                  <a:schemeClr val="dk1"/>
                </a:solidFill>
              </a:rPr>
              <a:t>–  Gini coefficient → significantly affects tokenized fractions for small k.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</a:endParaRPr>
          </a:p>
        </p:txBody>
      </p:sp>
      <p:sp>
        <p:nvSpPr>
          <p:cNvPr id="654" name="Google Shape;654;p36"/>
          <p:cNvSpPr txBox="1"/>
          <p:nvPr/>
        </p:nvSpPr>
        <p:spPr>
          <a:xfrm>
            <a:off x="779650" y="3749100"/>
            <a:ext cx="95685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2A61D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For continuous cases: </a:t>
            </a:r>
            <a:r>
              <a:rPr lang="en-US" sz="2200"/>
              <a:t>SOCP → upper bound comparisons with MA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37"/>
          <p:cNvSpPr txBox="1"/>
          <p:nvPr>
            <p:ph idx="1" type="body"/>
          </p:nvPr>
        </p:nvSpPr>
        <p:spPr>
          <a:xfrm>
            <a:off x="762000" y="1597025"/>
            <a:ext cx="10515600" cy="26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C50B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Most researchers prioritize primary market portfolio optimization.</a:t>
            </a:r>
            <a:br>
              <a:rPr lang="en-US" sz="2400">
                <a:solidFill>
                  <a:schemeClr val="dk1"/>
                </a:solidFill>
              </a:rPr>
            </a:br>
            <a:endParaRPr sz="22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Use blockchain to tokenize loans and create secondary market commodities.</a:t>
            </a:r>
            <a:br>
              <a:rPr lang="en-US" sz="2400">
                <a:solidFill>
                  <a:schemeClr val="dk1"/>
                </a:solidFill>
              </a:rPr>
            </a:br>
            <a:endParaRPr sz="22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Blockchain offers new competitive advantages.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660" name="Google Shape;660;p37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228600">
            <a:normAutofit/>
          </a:bodyPr>
          <a:lstStyle/>
          <a:p>
            <a:pPr indent="0" lvl="0" marL="7315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Scientific novelty</a:t>
            </a:r>
            <a:endParaRPr/>
          </a:p>
        </p:txBody>
      </p:sp>
      <p:sp>
        <p:nvSpPr>
          <p:cNvPr id="661" name="Google Shape;661;p37"/>
          <p:cNvSpPr txBox="1"/>
          <p:nvPr/>
        </p:nvSpPr>
        <p:spPr>
          <a:xfrm>
            <a:off x="11350698" y="6430600"/>
            <a:ext cx="8415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4546A"/>
                </a:solidFill>
              </a:rPr>
              <a:t>27/32</a:t>
            </a:r>
            <a:endParaRPr sz="1600">
              <a:solidFill>
                <a:srgbClr val="44546A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8"/>
          <p:cNvSpPr txBox="1"/>
          <p:nvPr>
            <p:ph idx="1" type="body"/>
          </p:nvPr>
        </p:nvSpPr>
        <p:spPr>
          <a:xfrm>
            <a:off x="1676400" y="1825625"/>
            <a:ext cx="9215100" cy="20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Emerging ventures, with a focus on DeFi lending protocols.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Financial institutions and banks exploring cutting-edge solutions </a:t>
            </a:r>
            <a:br>
              <a:rPr lang="en-US" sz="2400"/>
            </a:br>
            <a:r>
              <a:rPr lang="en-US" sz="2400"/>
              <a:t>for loan portfolio management.</a:t>
            </a:r>
            <a:endParaRPr sz="2400"/>
          </a:p>
        </p:txBody>
      </p:sp>
      <p:sp>
        <p:nvSpPr>
          <p:cNvPr id="667" name="Google Shape;667;p38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228600">
            <a:normAutofit/>
          </a:bodyPr>
          <a:lstStyle/>
          <a:p>
            <a:pPr indent="0" lvl="0" marL="7315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Innovation</a:t>
            </a:r>
            <a:endParaRPr/>
          </a:p>
        </p:txBody>
      </p:sp>
      <p:sp>
        <p:nvSpPr>
          <p:cNvPr id="668" name="Google Shape;668;p38"/>
          <p:cNvSpPr txBox="1"/>
          <p:nvPr/>
        </p:nvSpPr>
        <p:spPr>
          <a:xfrm>
            <a:off x="11350698" y="6430600"/>
            <a:ext cx="8415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4546A"/>
                </a:solidFill>
              </a:rPr>
              <a:t>28/32</a:t>
            </a:r>
            <a:endParaRPr sz="1600">
              <a:solidFill>
                <a:srgbClr val="44546A"/>
              </a:solidFill>
            </a:endParaRPr>
          </a:p>
        </p:txBody>
      </p:sp>
      <p:pic>
        <p:nvPicPr>
          <p:cNvPr id="669" name="Google Shape;66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200" y="1825625"/>
            <a:ext cx="478900" cy="47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200" y="2663825"/>
            <a:ext cx="478900" cy="47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"/>
          <p:cNvSpPr/>
          <p:nvPr/>
        </p:nvSpPr>
        <p:spPr>
          <a:xfrm>
            <a:off x="3233575" y="3142750"/>
            <a:ext cx="7138800" cy="2379600"/>
          </a:xfrm>
          <a:prstGeom prst="rect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2"/>
          <p:cNvSpPr/>
          <p:nvPr/>
        </p:nvSpPr>
        <p:spPr>
          <a:xfrm>
            <a:off x="349125" y="3489600"/>
            <a:ext cx="2884500" cy="12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C00000"/>
                </a:solidFill>
              </a:rPr>
              <a:t>How to construct as many packages as possible for </a:t>
            </a:r>
            <a:br>
              <a:rPr i="1" lang="en-US" sz="1800">
                <a:solidFill>
                  <a:srgbClr val="C00000"/>
                </a:solidFill>
              </a:rPr>
            </a:br>
            <a:r>
              <a:rPr i="1" lang="en-US" sz="1800">
                <a:solidFill>
                  <a:srgbClr val="C00000"/>
                </a:solidFill>
              </a:rPr>
              <a:t>a given token set under the specific risk?</a:t>
            </a:r>
            <a:endParaRPr i="1" sz="1800">
              <a:solidFill>
                <a:srgbClr val="C00000"/>
              </a:solidFill>
            </a:endParaRPr>
          </a:p>
        </p:txBody>
      </p:sp>
      <p:sp>
        <p:nvSpPr>
          <p:cNvPr id="160" name="Google Shape;160;p12"/>
          <p:cNvSpPr/>
          <p:nvPr/>
        </p:nvSpPr>
        <p:spPr>
          <a:xfrm>
            <a:off x="6548475" y="3268525"/>
            <a:ext cx="3652500" cy="1933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61" name="Google Shape;161;p12"/>
          <p:cNvSpPr/>
          <p:nvPr/>
        </p:nvSpPr>
        <p:spPr>
          <a:xfrm>
            <a:off x="3410750" y="3268525"/>
            <a:ext cx="2268900" cy="1933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62" name="Google Shape;162;p12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228600">
            <a:normAutofit/>
          </a:bodyPr>
          <a:lstStyle/>
          <a:p>
            <a:pPr indent="0" lvl="0" marL="7315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</a:t>
            </a:r>
            <a:endParaRPr/>
          </a:p>
        </p:txBody>
      </p:sp>
      <p:sp>
        <p:nvSpPr>
          <p:cNvPr id="163" name="Google Shape;163;p12"/>
          <p:cNvSpPr txBox="1"/>
          <p:nvPr/>
        </p:nvSpPr>
        <p:spPr>
          <a:xfrm>
            <a:off x="11567855" y="6430600"/>
            <a:ext cx="6243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4546A"/>
                </a:solidFill>
              </a:rPr>
              <a:t>3</a:t>
            </a:r>
            <a:r>
              <a:rPr lang="en-US" sz="1600">
                <a:solidFill>
                  <a:srgbClr val="44546A"/>
                </a:solidFill>
              </a:rPr>
              <a:t>/32</a:t>
            </a:r>
            <a:endParaRPr sz="1600">
              <a:solidFill>
                <a:srgbClr val="44546A"/>
              </a:solidFill>
            </a:endParaRPr>
          </a:p>
        </p:txBody>
      </p:sp>
      <p:pic>
        <p:nvPicPr>
          <p:cNvPr id="164" name="Google Shape;16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0628" y="1230363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7925" y="1230363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5891" y="1230363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0932" y="123035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47596" y="1230363"/>
            <a:ext cx="914400" cy="9144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9" name="Google Shape;169;p12"/>
          <p:cNvGraphicFramePr/>
          <p:nvPr/>
        </p:nvGraphicFramePr>
        <p:xfrm>
          <a:off x="2466500" y="223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{8B7B1DFC-549D-4C94-8476-2397F98B89CD}</a:tableStyleId>
              </a:tblPr>
              <a:tblGrid>
                <a:gridCol w="365750"/>
                <a:gridCol w="365750"/>
                <a:gridCol w="365750"/>
                <a:gridCol w="365750"/>
              </a:tblGrid>
              <a:tr h="36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333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333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333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333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0" name="Google Shape;170;p12"/>
          <p:cNvGraphicFramePr/>
          <p:nvPr/>
        </p:nvGraphicFramePr>
        <p:xfrm>
          <a:off x="5920900" y="223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{8B7B1DFC-549D-4C94-8476-2397F98B89CD}</a:tableStyleId>
              </a:tblPr>
              <a:tblGrid>
                <a:gridCol w="365750"/>
                <a:gridCol w="365750"/>
                <a:gridCol w="365750"/>
              </a:tblGrid>
              <a:tr h="36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AF6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AF6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AF6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1" name="Google Shape;171;p12"/>
          <p:cNvGraphicFramePr/>
          <p:nvPr/>
        </p:nvGraphicFramePr>
        <p:xfrm>
          <a:off x="7729400" y="223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{8B7B1DFC-549D-4C94-8476-2397F98B89CD}</a:tableStyleId>
              </a:tblPr>
              <a:tblGrid>
                <a:gridCol w="365750"/>
              </a:tblGrid>
              <a:tr h="36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B9EB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2" name="Google Shape;172;p12"/>
          <p:cNvGraphicFramePr/>
          <p:nvPr/>
        </p:nvGraphicFramePr>
        <p:xfrm>
          <a:off x="9026525" y="223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{8B7B1DFC-549D-4C94-8476-2397F98B89CD}</a:tableStyleId>
              </a:tblPr>
              <a:tblGrid>
                <a:gridCol w="365750"/>
              </a:tblGrid>
              <a:tr h="36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AB1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3" name="Google Shape;173;p12"/>
          <p:cNvGraphicFramePr/>
          <p:nvPr/>
        </p:nvGraphicFramePr>
        <p:xfrm>
          <a:off x="4346100" y="223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{8B7B1DFC-549D-4C94-8476-2397F98B89CD}</a:tableStyleId>
              </a:tblPr>
              <a:tblGrid>
                <a:gridCol w="365750"/>
                <a:gridCol w="365750"/>
                <a:gridCol w="365750"/>
              </a:tblGrid>
              <a:tr h="36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5B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5B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5B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4" name="Google Shape;174;p12"/>
          <p:cNvGraphicFramePr/>
          <p:nvPr/>
        </p:nvGraphicFramePr>
        <p:xfrm>
          <a:off x="3815500" y="3745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{8B7B1DFC-549D-4C94-8476-2397F98B89CD}</a:tableStyleId>
              </a:tblPr>
              <a:tblGrid>
                <a:gridCol w="364850"/>
                <a:gridCol w="364850"/>
                <a:gridCol w="364850"/>
                <a:gridCol w="364850"/>
              </a:tblGrid>
              <a:tr h="36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333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333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333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333C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5B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5B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5B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B9EB3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AF6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AF6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AF6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AB1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5" name="Google Shape;175;p12"/>
          <p:cNvGraphicFramePr/>
          <p:nvPr/>
        </p:nvGraphicFramePr>
        <p:xfrm>
          <a:off x="6899025" y="376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{8B7B1DFC-549D-4C94-8476-2397F98B89CD}</a:tableStyleId>
              </a:tblPr>
              <a:tblGrid>
                <a:gridCol w="365750"/>
                <a:gridCol w="365750"/>
                <a:gridCol w="365750"/>
              </a:tblGrid>
              <a:tr h="36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333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333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B9EB3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5B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5B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5B5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AB1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AF6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AF6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6" name="Google Shape;176;p12"/>
          <p:cNvGraphicFramePr/>
          <p:nvPr/>
        </p:nvGraphicFramePr>
        <p:xfrm>
          <a:off x="8796528" y="397459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{8B7B1DFC-549D-4C94-8476-2397F98B89CD}</a:tableStyleId>
              </a:tblPr>
              <a:tblGrid>
                <a:gridCol w="365750"/>
                <a:gridCol w="365750"/>
                <a:gridCol w="365750"/>
              </a:tblGrid>
              <a:tr h="36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333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333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AF69"/>
                    </a:solidFill>
                  </a:tcPr>
                </a:tc>
              </a:tr>
            </a:tbl>
          </a:graphicData>
        </a:graphic>
      </p:graphicFrame>
      <p:sp>
        <p:nvSpPr>
          <p:cNvPr id="177" name="Google Shape;177;p12"/>
          <p:cNvSpPr txBox="1"/>
          <p:nvPr/>
        </p:nvSpPr>
        <p:spPr>
          <a:xfrm>
            <a:off x="3410750" y="3322550"/>
            <a:ext cx="2268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Packages : A</a:t>
            </a:r>
            <a:endParaRPr sz="1600"/>
          </a:p>
        </p:txBody>
      </p:sp>
      <p:sp>
        <p:nvSpPr>
          <p:cNvPr id="178" name="Google Shape;178;p12"/>
          <p:cNvSpPr txBox="1"/>
          <p:nvPr/>
        </p:nvSpPr>
        <p:spPr>
          <a:xfrm>
            <a:off x="8500225" y="3309650"/>
            <a:ext cx="1700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Remaining</a:t>
            </a:r>
            <a:br>
              <a:rPr lang="en-US" sz="1600"/>
            </a:br>
            <a:r>
              <a:rPr lang="en-US" sz="1600"/>
              <a:t>tokens</a:t>
            </a:r>
            <a:endParaRPr sz="1600"/>
          </a:p>
        </p:txBody>
      </p:sp>
      <p:sp>
        <p:nvSpPr>
          <p:cNvPr id="179" name="Google Shape;179;p12"/>
          <p:cNvSpPr txBox="1"/>
          <p:nvPr/>
        </p:nvSpPr>
        <p:spPr>
          <a:xfrm>
            <a:off x="5717825" y="3926611"/>
            <a:ext cx="7620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</a:rPr>
              <a:t>or</a:t>
            </a:r>
            <a:endParaRPr b="1" sz="1800">
              <a:solidFill>
                <a:srgbClr val="595959"/>
              </a:solidFill>
            </a:endParaRPr>
          </a:p>
        </p:txBody>
      </p:sp>
      <p:sp>
        <p:nvSpPr>
          <p:cNvPr id="180" name="Google Shape;180;p12"/>
          <p:cNvSpPr/>
          <p:nvPr/>
        </p:nvSpPr>
        <p:spPr>
          <a:xfrm rot="5400000">
            <a:off x="5968650" y="-799700"/>
            <a:ext cx="254700" cy="7403400"/>
          </a:xfrm>
          <a:prstGeom prst="rightBrace">
            <a:avLst>
              <a:gd fmla="val 50000" name="adj1"/>
              <a:gd fmla="val 49919" name="adj2"/>
            </a:avLst>
          </a:prstGeom>
          <a:noFill/>
          <a:ln cap="flat" cmpd="sng" w="38100">
            <a:solidFill>
              <a:srgbClr val="92A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2"/>
          <p:cNvSpPr/>
          <p:nvPr/>
        </p:nvSpPr>
        <p:spPr>
          <a:xfrm>
            <a:off x="3410750" y="4988975"/>
            <a:ext cx="2268900" cy="365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Tokenization 1</a:t>
            </a:r>
            <a:endParaRPr sz="1600"/>
          </a:p>
        </p:txBody>
      </p:sp>
      <p:sp>
        <p:nvSpPr>
          <p:cNvPr id="182" name="Google Shape;182;p12"/>
          <p:cNvSpPr txBox="1"/>
          <p:nvPr/>
        </p:nvSpPr>
        <p:spPr>
          <a:xfrm>
            <a:off x="6783425" y="3322538"/>
            <a:ext cx="130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Packages : B</a:t>
            </a:r>
            <a:endParaRPr sz="1600"/>
          </a:p>
        </p:txBody>
      </p:sp>
      <p:sp>
        <p:nvSpPr>
          <p:cNvPr id="183" name="Google Shape;183;p12"/>
          <p:cNvSpPr/>
          <p:nvPr/>
        </p:nvSpPr>
        <p:spPr>
          <a:xfrm>
            <a:off x="6548450" y="4988975"/>
            <a:ext cx="3652500" cy="365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Tokenization 2</a:t>
            </a:r>
            <a:endParaRPr sz="1600"/>
          </a:p>
        </p:txBody>
      </p:sp>
      <p:sp>
        <p:nvSpPr>
          <p:cNvPr id="184" name="Google Shape;184;p12"/>
          <p:cNvSpPr/>
          <p:nvPr/>
        </p:nvSpPr>
        <p:spPr>
          <a:xfrm>
            <a:off x="8238900" y="4028700"/>
            <a:ext cx="320100" cy="320100"/>
          </a:xfrm>
          <a:prstGeom prst="mathPlus">
            <a:avLst>
              <a:gd fmla="val 23520" name="adj1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2"/>
          <p:cNvSpPr/>
          <p:nvPr/>
        </p:nvSpPr>
        <p:spPr>
          <a:xfrm>
            <a:off x="3661950" y="5788150"/>
            <a:ext cx="4715700" cy="734100"/>
          </a:xfrm>
          <a:prstGeom prst="rect">
            <a:avLst/>
          </a:prstGeom>
          <a:solidFill>
            <a:srgbClr val="FF0000">
              <a:alpha val="28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Portfolio sold-out problem </a:t>
            </a:r>
            <a:endParaRPr b="1" sz="2400">
              <a:solidFill>
                <a:schemeClr val="dk1"/>
              </a:solidFill>
            </a:endParaRPr>
          </a:p>
        </p:txBody>
      </p:sp>
      <p:cxnSp>
        <p:nvCxnSpPr>
          <p:cNvPr id="186" name="Google Shape;186;p12"/>
          <p:cNvCxnSpPr/>
          <p:nvPr/>
        </p:nvCxnSpPr>
        <p:spPr>
          <a:xfrm>
            <a:off x="1747950" y="4784200"/>
            <a:ext cx="1914000" cy="1294800"/>
          </a:xfrm>
          <a:prstGeom prst="bentConnector3">
            <a:avLst>
              <a:gd fmla="val -421" name="adj1"/>
            </a:avLst>
          </a:prstGeom>
          <a:noFill/>
          <a:ln cap="flat" cmpd="sng" w="28575">
            <a:solidFill>
              <a:srgbClr val="C0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Paper:</a:t>
            </a:r>
            <a:r>
              <a:rPr lang="en-US" sz="2400"/>
              <a:t> Currently, we are working on paper for publication.</a:t>
            </a:r>
            <a:endParaRPr sz="2400"/>
          </a:p>
        </p:txBody>
      </p:sp>
      <p:sp>
        <p:nvSpPr>
          <p:cNvPr id="676" name="Google Shape;676;p39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228600">
            <a:normAutofit/>
          </a:bodyPr>
          <a:lstStyle/>
          <a:p>
            <a:pPr indent="0" lvl="0" marL="7315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Outcomes</a:t>
            </a:r>
            <a:endParaRPr/>
          </a:p>
        </p:txBody>
      </p:sp>
      <p:sp>
        <p:nvSpPr>
          <p:cNvPr id="677" name="Google Shape;677;p39"/>
          <p:cNvSpPr txBox="1"/>
          <p:nvPr/>
        </p:nvSpPr>
        <p:spPr>
          <a:xfrm>
            <a:off x="11350698" y="6430600"/>
            <a:ext cx="8415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4546A"/>
                </a:solidFill>
              </a:rPr>
              <a:t>29</a:t>
            </a:r>
            <a:r>
              <a:rPr lang="en-US" sz="1600">
                <a:solidFill>
                  <a:srgbClr val="44546A"/>
                </a:solidFill>
              </a:rPr>
              <a:t>/32</a:t>
            </a:r>
            <a:endParaRPr sz="1600">
              <a:solidFill>
                <a:srgbClr val="44546A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0"/>
          <p:cNvSpPr txBox="1"/>
          <p:nvPr>
            <p:ph idx="1" type="body"/>
          </p:nvPr>
        </p:nvSpPr>
        <p:spPr>
          <a:xfrm>
            <a:off x="1676400" y="1825625"/>
            <a:ext cx="9215100" cy="23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Research on multi-collateral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Apply tokenization to other datasets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Cooperate with QuickToken.Ltd to make the software product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683" name="Google Shape;683;p40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228600">
            <a:normAutofit/>
          </a:bodyPr>
          <a:lstStyle/>
          <a:p>
            <a:pPr indent="0" lvl="0" marL="73152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Outlook</a:t>
            </a:r>
            <a:endParaRPr/>
          </a:p>
        </p:txBody>
      </p:sp>
      <p:sp>
        <p:nvSpPr>
          <p:cNvPr id="684" name="Google Shape;684;p40"/>
          <p:cNvSpPr txBox="1"/>
          <p:nvPr/>
        </p:nvSpPr>
        <p:spPr>
          <a:xfrm>
            <a:off x="11350698" y="6430600"/>
            <a:ext cx="8415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4546A"/>
                </a:solidFill>
              </a:rPr>
              <a:t>30</a:t>
            </a:r>
            <a:r>
              <a:rPr lang="en-US" sz="1600">
                <a:solidFill>
                  <a:srgbClr val="44546A"/>
                </a:solidFill>
              </a:rPr>
              <a:t>/32</a:t>
            </a:r>
            <a:endParaRPr sz="1600">
              <a:solidFill>
                <a:srgbClr val="44546A"/>
              </a:solidFill>
            </a:endParaRPr>
          </a:p>
        </p:txBody>
      </p:sp>
      <p:pic>
        <p:nvPicPr>
          <p:cNvPr id="685" name="Google Shape;68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0162" y="4070825"/>
            <a:ext cx="3337275" cy="76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8400" y="1825625"/>
            <a:ext cx="425825" cy="42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8400" y="2633500"/>
            <a:ext cx="425825" cy="42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8400" y="3334875"/>
            <a:ext cx="425825" cy="42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Acknowledgements</a:t>
            </a:r>
            <a:endParaRPr/>
          </a:p>
        </p:txBody>
      </p:sp>
      <p:sp>
        <p:nvSpPr>
          <p:cNvPr id="695" name="Google Shape;695;p4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I would like to express my heartfelt gratitude to Yury Yanovich for the invaluable support and thoughtful suggestions provided.</a:t>
            </a:r>
            <a:endParaRPr sz="2400"/>
          </a:p>
        </p:txBody>
      </p:sp>
      <p:sp>
        <p:nvSpPr>
          <p:cNvPr id="696" name="Google Shape;696;p41"/>
          <p:cNvSpPr txBox="1"/>
          <p:nvPr/>
        </p:nvSpPr>
        <p:spPr>
          <a:xfrm>
            <a:off x="11350698" y="6430600"/>
            <a:ext cx="8415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4546A"/>
                </a:solidFill>
              </a:rPr>
              <a:t>31/32</a:t>
            </a:r>
            <a:endParaRPr sz="1600">
              <a:solidFill>
                <a:srgbClr val="44546A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2"/>
          <p:cNvSpPr/>
          <p:nvPr/>
        </p:nvSpPr>
        <p:spPr>
          <a:xfrm>
            <a:off x="750475" y="560425"/>
            <a:ext cx="4491000" cy="2156400"/>
          </a:xfrm>
          <a:prstGeom prst="rect">
            <a:avLst/>
          </a:prstGeom>
          <a:solidFill>
            <a:srgbClr val="AAC50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2"/>
          <p:cNvSpPr txBox="1"/>
          <p:nvPr/>
        </p:nvSpPr>
        <p:spPr>
          <a:xfrm>
            <a:off x="1078200" y="1273800"/>
            <a:ext cx="9273600" cy="26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595959"/>
                </a:solidFill>
              </a:rPr>
              <a:t>Thank you for your attention</a:t>
            </a:r>
            <a:br>
              <a:rPr b="1" lang="en-US" sz="4500">
                <a:solidFill>
                  <a:srgbClr val="595959"/>
                </a:solidFill>
              </a:rPr>
            </a:br>
            <a:endParaRPr b="1" sz="20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595959"/>
                </a:solidFill>
              </a:rPr>
              <a:t>Q&amp;A</a:t>
            </a:r>
            <a:endParaRPr sz="2500">
              <a:solidFill>
                <a:srgbClr val="595959"/>
              </a:solidFill>
            </a:endParaRPr>
          </a:p>
        </p:txBody>
      </p:sp>
      <p:sp>
        <p:nvSpPr>
          <p:cNvPr id="704" name="Google Shape;704;p42"/>
          <p:cNvSpPr txBox="1"/>
          <p:nvPr/>
        </p:nvSpPr>
        <p:spPr>
          <a:xfrm>
            <a:off x="11350698" y="6430600"/>
            <a:ext cx="8415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E8E8E8"/>
                </a:solidFill>
              </a:rPr>
              <a:t>32/32</a:t>
            </a:r>
            <a:endParaRPr sz="1600">
              <a:solidFill>
                <a:srgbClr val="E8E8E8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3"/>
          <p:cNvSpPr/>
          <p:nvPr/>
        </p:nvSpPr>
        <p:spPr>
          <a:xfrm>
            <a:off x="6383700" y="2184275"/>
            <a:ext cx="5330700" cy="3636300"/>
          </a:xfrm>
          <a:prstGeom prst="roundRect">
            <a:avLst>
              <a:gd fmla="val 6987" name="adj"/>
            </a:avLst>
          </a:prstGeom>
          <a:noFill/>
          <a:ln cap="flat" cmpd="sng" w="28575">
            <a:solidFill>
              <a:srgbClr val="AAC50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3"/>
          <p:cNvSpPr/>
          <p:nvPr/>
        </p:nvSpPr>
        <p:spPr>
          <a:xfrm>
            <a:off x="821100" y="2184275"/>
            <a:ext cx="5330700" cy="3636300"/>
          </a:xfrm>
          <a:prstGeom prst="roundRect">
            <a:avLst>
              <a:gd fmla="val 6987" name="adj"/>
            </a:avLst>
          </a:prstGeom>
          <a:noFill/>
          <a:ln cap="flat" cmpd="sng" w="28575">
            <a:solidFill>
              <a:srgbClr val="AAC50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3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228600">
            <a:normAutofit/>
          </a:bodyPr>
          <a:lstStyle/>
          <a:p>
            <a:pPr indent="0" lvl="0" marL="7315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Objectives</a:t>
            </a:r>
            <a:endParaRPr/>
          </a:p>
        </p:txBody>
      </p:sp>
      <p:sp>
        <p:nvSpPr>
          <p:cNvPr id="195" name="Google Shape;195;p13"/>
          <p:cNvSpPr txBox="1"/>
          <p:nvPr/>
        </p:nvSpPr>
        <p:spPr>
          <a:xfrm>
            <a:off x="1024100" y="2690325"/>
            <a:ext cx="4969200" cy="29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To design and develop optimization methods for obtaining the optimal portfolio sold-out in the following cases:</a:t>
            </a:r>
            <a:br>
              <a:rPr lang="en-US" sz="2400"/>
            </a:br>
            <a:endParaRPr sz="1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continuous </a:t>
            </a:r>
            <a:r>
              <a:rPr lang="en-US" sz="2000">
                <a:solidFill>
                  <a:schemeClr val="dk1"/>
                </a:solidFill>
              </a:rPr>
              <a:t>independent</a:t>
            </a:r>
            <a:r>
              <a:rPr lang="en-US" sz="2000"/>
              <a:t>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continuous </a:t>
            </a:r>
            <a:r>
              <a:rPr lang="en-US" sz="2000">
                <a:solidFill>
                  <a:schemeClr val="dk1"/>
                </a:solidFill>
              </a:rPr>
              <a:t>general.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discrete </a:t>
            </a:r>
            <a:r>
              <a:rPr lang="en-US" sz="2000">
                <a:solidFill>
                  <a:schemeClr val="dk1"/>
                </a:solidFill>
              </a:rPr>
              <a:t>independent.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discrete </a:t>
            </a:r>
            <a:r>
              <a:rPr lang="en-US" sz="2000">
                <a:solidFill>
                  <a:schemeClr val="dk1"/>
                </a:solidFill>
              </a:rPr>
              <a:t>general.</a:t>
            </a:r>
            <a:endParaRPr sz="2000"/>
          </a:p>
        </p:txBody>
      </p:sp>
      <p:sp>
        <p:nvSpPr>
          <p:cNvPr id="196" name="Google Shape;196;p13"/>
          <p:cNvSpPr txBox="1"/>
          <p:nvPr/>
        </p:nvSpPr>
        <p:spPr>
          <a:xfrm>
            <a:off x="7890050" y="-394725"/>
            <a:ext cx="411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400"/>
          </a:p>
        </p:txBody>
      </p:sp>
      <p:sp>
        <p:nvSpPr>
          <p:cNvPr id="197" name="Google Shape;197;p13"/>
          <p:cNvSpPr txBox="1"/>
          <p:nvPr/>
        </p:nvSpPr>
        <p:spPr>
          <a:xfrm>
            <a:off x="11350698" y="6430600"/>
            <a:ext cx="8415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4546A"/>
                </a:solidFill>
              </a:rPr>
              <a:t>4</a:t>
            </a:r>
            <a:r>
              <a:rPr lang="en-US" sz="1600">
                <a:solidFill>
                  <a:srgbClr val="44546A"/>
                </a:solidFill>
              </a:rPr>
              <a:t>/32</a:t>
            </a:r>
            <a:endParaRPr sz="1600">
              <a:solidFill>
                <a:srgbClr val="44546A"/>
              </a:solidFill>
            </a:endParaRPr>
          </a:p>
        </p:txBody>
      </p:sp>
      <p:pic>
        <p:nvPicPr>
          <p:cNvPr id="198" name="Google Shape;19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3250" y="3915500"/>
            <a:ext cx="1371602" cy="137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3"/>
          <p:cNvSpPr txBox="1"/>
          <p:nvPr/>
        </p:nvSpPr>
        <p:spPr>
          <a:xfrm>
            <a:off x="2896650" y="1698226"/>
            <a:ext cx="1179600" cy="91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AAC508"/>
                </a:solidFill>
                <a:latin typeface="Fjalla One"/>
                <a:ea typeface="Fjalla One"/>
                <a:cs typeface="Fjalla One"/>
                <a:sym typeface="Fjalla One"/>
              </a:rPr>
              <a:t>01</a:t>
            </a:r>
            <a:endParaRPr sz="5500">
              <a:solidFill>
                <a:srgbClr val="AAC508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00" name="Google Shape;200;p13"/>
          <p:cNvSpPr txBox="1"/>
          <p:nvPr/>
        </p:nvSpPr>
        <p:spPr>
          <a:xfrm>
            <a:off x="6692400" y="2690325"/>
            <a:ext cx="4713300" cy="29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To apply optimization methods to the MakerDAO dataset</a:t>
            </a:r>
            <a:endParaRPr sz="2400"/>
          </a:p>
        </p:txBody>
      </p:sp>
      <p:sp>
        <p:nvSpPr>
          <p:cNvPr id="201" name="Google Shape;201;p13"/>
          <p:cNvSpPr txBox="1"/>
          <p:nvPr/>
        </p:nvSpPr>
        <p:spPr>
          <a:xfrm>
            <a:off x="8459250" y="1698226"/>
            <a:ext cx="1179600" cy="91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AAC508"/>
                </a:solidFill>
                <a:latin typeface="Fjalla One"/>
                <a:ea typeface="Fjalla One"/>
                <a:cs typeface="Fjalla One"/>
                <a:sym typeface="Fjalla One"/>
              </a:rPr>
              <a:t>02</a:t>
            </a:r>
            <a:endParaRPr sz="5500">
              <a:solidFill>
                <a:srgbClr val="AAC508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4"/>
          <p:cNvSpPr txBox="1"/>
          <p:nvPr>
            <p:ph type="title"/>
          </p:nvPr>
        </p:nvSpPr>
        <p:spPr>
          <a:xfrm>
            <a:off x="0" y="0"/>
            <a:ext cx="5342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228600">
            <a:normAutofit/>
          </a:bodyPr>
          <a:lstStyle/>
          <a:p>
            <a:pPr indent="0" lvl="0" marL="7315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Main Contributions</a:t>
            </a:r>
            <a:endParaRPr/>
          </a:p>
        </p:txBody>
      </p:sp>
      <p:sp>
        <p:nvSpPr>
          <p:cNvPr id="208" name="Google Shape;208;p14"/>
          <p:cNvSpPr txBox="1"/>
          <p:nvPr/>
        </p:nvSpPr>
        <p:spPr>
          <a:xfrm>
            <a:off x="11350698" y="6430600"/>
            <a:ext cx="8415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4546A"/>
                </a:solidFill>
              </a:rPr>
              <a:t>5</a:t>
            </a:r>
            <a:r>
              <a:rPr lang="en-US" sz="1600">
                <a:solidFill>
                  <a:srgbClr val="44546A"/>
                </a:solidFill>
              </a:rPr>
              <a:t>/32</a:t>
            </a:r>
            <a:endParaRPr sz="1600">
              <a:solidFill>
                <a:srgbClr val="44546A"/>
              </a:solidFill>
            </a:endParaRPr>
          </a:p>
        </p:txBody>
      </p:sp>
      <p:grpSp>
        <p:nvGrpSpPr>
          <p:cNvPr id="209" name="Google Shape;209;p14"/>
          <p:cNvGrpSpPr/>
          <p:nvPr/>
        </p:nvGrpSpPr>
        <p:grpSpPr>
          <a:xfrm rot="5400000">
            <a:off x="4342646" y="-773797"/>
            <a:ext cx="2657940" cy="8968311"/>
            <a:chOff x="2966750" y="1165750"/>
            <a:chExt cx="3166099" cy="3977784"/>
          </a:xfrm>
        </p:grpSpPr>
        <p:sp>
          <p:nvSpPr>
            <p:cNvPr id="210" name="Google Shape;210;p14"/>
            <p:cNvSpPr/>
            <p:nvPr/>
          </p:nvSpPr>
          <p:spPr>
            <a:xfrm>
              <a:off x="2966750" y="1165750"/>
              <a:ext cx="3166099" cy="3977784"/>
            </a:xfrm>
            <a:custGeom>
              <a:rect b="b" l="l" r="r" t="t"/>
              <a:pathLst>
                <a:path extrusionOk="0" h="143888" w="114527">
                  <a:moveTo>
                    <a:pt x="57841" y="0"/>
                  </a:moveTo>
                  <a:lnTo>
                    <a:pt x="48792" y="15895"/>
                  </a:lnTo>
                  <a:lnTo>
                    <a:pt x="51531" y="15895"/>
                  </a:lnTo>
                  <a:lnTo>
                    <a:pt x="51531" y="19181"/>
                  </a:lnTo>
                  <a:lnTo>
                    <a:pt x="51531" y="19979"/>
                  </a:lnTo>
                  <a:lnTo>
                    <a:pt x="51531" y="20086"/>
                  </a:lnTo>
                  <a:lnTo>
                    <a:pt x="51554" y="20217"/>
                  </a:lnTo>
                  <a:lnTo>
                    <a:pt x="51578" y="20515"/>
                  </a:lnTo>
                  <a:lnTo>
                    <a:pt x="51614" y="21098"/>
                  </a:lnTo>
                  <a:cubicBezTo>
                    <a:pt x="51638" y="21491"/>
                    <a:pt x="51650" y="21884"/>
                    <a:pt x="51697" y="22277"/>
                  </a:cubicBezTo>
                  <a:lnTo>
                    <a:pt x="51876" y="23444"/>
                  </a:lnTo>
                  <a:lnTo>
                    <a:pt x="51971" y="24027"/>
                  </a:lnTo>
                  <a:cubicBezTo>
                    <a:pt x="52007" y="24218"/>
                    <a:pt x="52066" y="24408"/>
                    <a:pt x="52102" y="24599"/>
                  </a:cubicBezTo>
                  <a:lnTo>
                    <a:pt x="52412" y="25742"/>
                  </a:lnTo>
                  <a:cubicBezTo>
                    <a:pt x="52507" y="26123"/>
                    <a:pt x="52662" y="26492"/>
                    <a:pt x="52793" y="26861"/>
                  </a:cubicBezTo>
                  <a:cubicBezTo>
                    <a:pt x="52935" y="27230"/>
                    <a:pt x="53055" y="27611"/>
                    <a:pt x="53221" y="27968"/>
                  </a:cubicBezTo>
                  <a:lnTo>
                    <a:pt x="53733" y="29028"/>
                  </a:lnTo>
                  <a:cubicBezTo>
                    <a:pt x="53817" y="29206"/>
                    <a:pt x="53900" y="29385"/>
                    <a:pt x="53995" y="29552"/>
                  </a:cubicBezTo>
                  <a:lnTo>
                    <a:pt x="54305" y="30064"/>
                  </a:lnTo>
                  <a:lnTo>
                    <a:pt x="54912" y="31064"/>
                  </a:lnTo>
                  <a:cubicBezTo>
                    <a:pt x="55138" y="31385"/>
                    <a:pt x="55376" y="31707"/>
                    <a:pt x="55614" y="32016"/>
                  </a:cubicBezTo>
                  <a:cubicBezTo>
                    <a:pt x="56067" y="32659"/>
                    <a:pt x="56615" y="33219"/>
                    <a:pt x="57150" y="33802"/>
                  </a:cubicBezTo>
                  <a:cubicBezTo>
                    <a:pt x="57400" y="34100"/>
                    <a:pt x="57710" y="34350"/>
                    <a:pt x="57996" y="34624"/>
                  </a:cubicBezTo>
                  <a:cubicBezTo>
                    <a:pt x="58293" y="34874"/>
                    <a:pt x="58567" y="35148"/>
                    <a:pt x="58877" y="35398"/>
                  </a:cubicBezTo>
                  <a:lnTo>
                    <a:pt x="59829" y="36100"/>
                  </a:lnTo>
                  <a:cubicBezTo>
                    <a:pt x="59984" y="36219"/>
                    <a:pt x="60139" y="36338"/>
                    <a:pt x="60305" y="36445"/>
                  </a:cubicBezTo>
                  <a:lnTo>
                    <a:pt x="60806" y="36755"/>
                  </a:lnTo>
                  <a:lnTo>
                    <a:pt x="61818" y="37362"/>
                  </a:lnTo>
                  <a:cubicBezTo>
                    <a:pt x="62163" y="37553"/>
                    <a:pt x="62520" y="37719"/>
                    <a:pt x="62877" y="37886"/>
                  </a:cubicBezTo>
                  <a:cubicBezTo>
                    <a:pt x="63568" y="38255"/>
                    <a:pt x="64318" y="38505"/>
                    <a:pt x="65068" y="38767"/>
                  </a:cubicBezTo>
                  <a:cubicBezTo>
                    <a:pt x="65437" y="38910"/>
                    <a:pt x="65818" y="39005"/>
                    <a:pt x="66199" y="39100"/>
                  </a:cubicBezTo>
                  <a:cubicBezTo>
                    <a:pt x="66580" y="39196"/>
                    <a:pt x="66961" y="39303"/>
                    <a:pt x="67342" y="39386"/>
                  </a:cubicBezTo>
                  <a:lnTo>
                    <a:pt x="68509" y="39577"/>
                  </a:lnTo>
                  <a:cubicBezTo>
                    <a:pt x="68902" y="39624"/>
                    <a:pt x="69295" y="39660"/>
                    <a:pt x="69676" y="39672"/>
                  </a:cubicBezTo>
                  <a:cubicBezTo>
                    <a:pt x="70176" y="39704"/>
                    <a:pt x="70946" y="39709"/>
                    <a:pt x="71403" y="39709"/>
                  </a:cubicBezTo>
                  <a:cubicBezTo>
                    <a:pt x="71632" y="39709"/>
                    <a:pt x="71783" y="39708"/>
                    <a:pt x="71783" y="39708"/>
                  </a:cubicBezTo>
                  <a:lnTo>
                    <a:pt x="94298" y="39708"/>
                  </a:lnTo>
                  <a:lnTo>
                    <a:pt x="94691" y="39743"/>
                  </a:lnTo>
                  <a:lnTo>
                    <a:pt x="94905" y="39779"/>
                  </a:lnTo>
                  <a:cubicBezTo>
                    <a:pt x="95048" y="39791"/>
                    <a:pt x="95191" y="39803"/>
                    <a:pt x="95334" y="39803"/>
                  </a:cubicBezTo>
                  <a:cubicBezTo>
                    <a:pt x="95477" y="39803"/>
                    <a:pt x="95619" y="39862"/>
                    <a:pt x="95762" y="39874"/>
                  </a:cubicBezTo>
                  <a:cubicBezTo>
                    <a:pt x="95893" y="39898"/>
                    <a:pt x="96048" y="39898"/>
                    <a:pt x="96179" y="39946"/>
                  </a:cubicBezTo>
                  <a:cubicBezTo>
                    <a:pt x="97286" y="40196"/>
                    <a:pt x="98334" y="40696"/>
                    <a:pt x="99227" y="41422"/>
                  </a:cubicBezTo>
                  <a:cubicBezTo>
                    <a:pt x="100096" y="42160"/>
                    <a:pt x="100799" y="43101"/>
                    <a:pt x="101263" y="44149"/>
                  </a:cubicBezTo>
                  <a:cubicBezTo>
                    <a:pt x="101680" y="45196"/>
                    <a:pt x="101870" y="46339"/>
                    <a:pt x="101787" y="47494"/>
                  </a:cubicBezTo>
                  <a:cubicBezTo>
                    <a:pt x="101727" y="48566"/>
                    <a:pt x="101370" y="49566"/>
                    <a:pt x="100846" y="50483"/>
                  </a:cubicBezTo>
                  <a:cubicBezTo>
                    <a:pt x="100263" y="51447"/>
                    <a:pt x="99251" y="52507"/>
                    <a:pt x="98286" y="53078"/>
                  </a:cubicBezTo>
                  <a:cubicBezTo>
                    <a:pt x="98060" y="53245"/>
                    <a:pt x="97774" y="53328"/>
                    <a:pt x="97536" y="53471"/>
                  </a:cubicBezTo>
                  <a:cubicBezTo>
                    <a:pt x="97405" y="53543"/>
                    <a:pt x="97262" y="53578"/>
                    <a:pt x="97131" y="53626"/>
                  </a:cubicBezTo>
                  <a:cubicBezTo>
                    <a:pt x="97001" y="53674"/>
                    <a:pt x="96870" y="53733"/>
                    <a:pt x="96739" y="53769"/>
                  </a:cubicBezTo>
                  <a:cubicBezTo>
                    <a:pt x="96596" y="53793"/>
                    <a:pt x="95119" y="54102"/>
                    <a:pt x="94572" y="54150"/>
                  </a:cubicBezTo>
                  <a:cubicBezTo>
                    <a:pt x="94504" y="54154"/>
                    <a:pt x="94416" y="54155"/>
                    <a:pt x="94320" y="54155"/>
                  </a:cubicBezTo>
                  <a:cubicBezTo>
                    <a:pt x="94128" y="54155"/>
                    <a:pt x="93909" y="54150"/>
                    <a:pt x="93774" y="54150"/>
                  </a:cubicBezTo>
                  <a:lnTo>
                    <a:pt x="19705" y="54150"/>
                  </a:lnTo>
                  <a:lnTo>
                    <a:pt x="19562" y="54114"/>
                  </a:lnTo>
                  <a:lnTo>
                    <a:pt x="19265" y="54102"/>
                  </a:lnTo>
                  <a:lnTo>
                    <a:pt x="18681" y="54126"/>
                  </a:lnTo>
                  <a:cubicBezTo>
                    <a:pt x="18288" y="54150"/>
                    <a:pt x="17895" y="54150"/>
                    <a:pt x="17514" y="54209"/>
                  </a:cubicBezTo>
                  <a:cubicBezTo>
                    <a:pt x="14383" y="54567"/>
                    <a:pt x="11335" y="55674"/>
                    <a:pt x="8716" y="57424"/>
                  </a:cubicBezTo>
                  <a:cubicBezTo>
                    <a:pt x="6120" y="59186"/>
                    <a:pt x="3953" y="61568"/>
                    <a:pt x="2417" y="64318"/>
                  </a:cubicBezTo>
                  <a:cubicBezTo>
                    <a:pt x="917" y="67080"/>
                    <a:pt x="96" y="70235"/>
                    <a:pt x="24" y="73367"/>
                  </a:cubicBezTo>
                  <a:cubicBezTo>
                    <a:pt x="0" y="73807"/>
                    <a:pt x="12" y="74010"/>
                    <a:pt x="12" y="74295"/>
                  </a:cubicBezTo>
                  <a:cubicBezTo>
                    <a:pt x="12" y="74343"/>
                    <a:pt x="12" y="74474"/>
                    <a:pt x="24" y="74557"/>
                  </a:cubicBezTo>
                  <a:lnTo>
                    <a:pt x="36" y="74855"/>
                  </a:lnTo>
                  <a:lnTo>
                    <a:pt x="60" y="75438"/>
                  </a:lnTo>
                  <a:cubicBezTo>
                    <a:pt x="84" y="75831"/>
                    <a:pt x="84" y="76224"/>
                    <a:pt x="143" y="76617"/>
                  </a:cubicBezTo>
                  <a:lnTo>
                    <a:pt x="322" y="77784"/>
                  </a:lnTo>
                  <a:cubicBezTo>
                    <a:pt x="357" y="77974"/>
                    <a:pt x="381" y="78165"/>
                    <a:pt x="429" y="78355"/>
                  </a:cubicBezTo>
                  <a:lnTo>
                    <a:pt x="560" y="78939"/>
                  </a:lnTo>
                  <a:lnTo>
                    <a:pt x="869" y="80082"/>
                  </a:lnTo>
                  <a:cubicBezTo>
                    <a:pt x="977" y="80451"/>
                    <a:pt x="1119" y="80820"/>
                    <a:pt x="1250" y="81189"/>
                  </a:cubicBezTo>
                  <a:cubicBezTo>
                    <a:pt x="1393" y="81558"/>
                    <a:pt x="1512" y="81939"/>
                    <a:pt x="1691" y="82296"/>
                  </a:cubicBezTo>
                  <a:cubicBezTo>
                    <a:pt x="2977" y="85166"/>
                    <a:pt x="4929" y="87737"/>
                    <a:pt x="7382" y="89702"/>
                  </a:cubicBezTo>
                  <a:cubicBezTo>
                    <a:pt x="9835" y="91655"/>
                    <a:pt x="12764" y="93048"/>
                    <a:pt x="15859" y="93655"/>
                  </a:cubicBezTo>
                  <a:lnTo>
                    <a:pt x="17026" y="93845"/>
                  </a:lnTo>
                  <a:lnTo>
                    <a:pt x="17610" y="93929"/>
                  </a:lnTo>
                  <a:cubicBezTo>
                    <a:pt x="17812" y="93952"/>
                    <a:pt x="18003" y="93952"/>
                    <a:pt x="18193" y="93964"/>
                  </a:cubicBezTo>
                  <a:lnTo>
                    <a:pt x="19372" y="94024"/>
                  </a:lnTo>
                  <a:lnTo>
                    <a:pt x="19669" y="94036"/>
                  </a:lnTo>
                  <a:lnTo>
                    <a:pt x="94643" y="94036"/>
                  </a:lnTo>
                  <a:lnTo>
                    <a:pt x="94869" y="94048"/>
                  </a:lnTo>
                  <a:cubicBezTo>
                    <a:pt x="95024" y="94060"/>
                    <a:pt x="95167" y="94072"/>
                    <a:pt x="95310" y="94072"/>
                  </a:cubicBezTo>
                  <a:cubicBezTo>
                    <a:pt x="95381" y="94072"/>
                    <a:pt x="95453" y="94083"/>
                    <a:pt x="95524" y="94095"/>
                  </a:cubicBezTo>
                  <a:lnTo>
                    <a:pt x="95727" y="94131"/>
                  </a:lnTo>
                  <a:cubicBezTo>
                    <a:pt x="95869" y="94155"/>
                    <a:pt x="96012" y="94167"/>
                    <a:pt x="96155" y="94191"/>
                  </a:cubicBezTo>
                  <a:cubicBezTo>
                    <a:pt x="96703" y="94345"/>
                    <a:pt x="97251" y="94476"/>
                    <a:pt x="97751" y="94750"/>
                  </a:cubicBezTo>
                  <a:cubicBezTo>
                    <a:pt x="98286" y="94976"/>
                    <a:pt x="98739" y="95322"/>
                    <a:pt x="99203" y="95655"/>
                  </a:cubicBezTo>
                  <a:cubicBezTo>
                    <a:pt x="99620" y="96048"/>
                    <a:pt x="100060" y="96429"/>
                    <a:pt x="100382" y="96905"/>
                  </a:cubicBezTo>
                  <a:cubicBezTo>
                    <a:pt x="100751" y="97346"/>
                    <a:pt x="100989" y="97870"/>
                    <a:pt x="101251" y="98382"/>
                  </a:cubicBezTo>
                  <a:cubicBezTo>
                    <a:pt x="101299" y="98513"/>
                    <a:pt x="101334" y="98643"/>
                    <a:pt x="101394" y="98774"/>
                  </a:cubicBezTo>
                  <a:cubicBezTo>
                    <a:pt x="101430" y="98917"/>
                    <a:pt x="101501" y="99036"/>
                    <a:pt x="101525" y="99179"/>
                  </a:cubicBezTo>
                  <a:cubicBezTo>
                    <a:pt x="101584" y="99453"/>
                    <a:pt x="101692" y="99727"/>
                    <a:pt x="101703" y="100013"/>
                  </a:cubicBezTo>
                  <a:cubicBezTo>
                    <a:pt x="101727" y="100156"/>
                    <a:pt x="101751" y="100287"/>
                    <a:pt x="101775" y="100429"/>
                  </a:cubicBezTo>
                  <a:lnTo>
                    <a:pt x="101799" y="100870"/>
                  </a:lnTo>
                  <a:lnTo>
                    <a:pt x="101823" y="101084"/>
                  </a:lnTo>
                  <a:lnTo>
                    <a:pt x="101834" y="101191"/>
                  </a:lnTo>
                  <a:lnTo>
                    <a:pt x="101834" y="101299"/>
                  </a:lnTo>
                  <a:cubicBezTo>
                    <a:pt x="101834" y="101334"/>
                    <a:pt x="101823" y="101358"/>
                    <a:pt x="101823" y="101370"/>
                  </a:cubicBezTo>
                  <a:cubicBezTo>
                    <a:pt x="101811" y="101513"/>
                    <a:pt x="101799" y="101656"/>
                    <a:pt x="101787" y="101799"/>
                  </a:cubicBezTo>
                  <a:cubicBezTo>
                    <a:pt x="101811" y="102096"/>
                    <a:pt x="101715" y="102370"/>
                    <a:pt x="101692" y="102656"/>
                  </a:cubicBezTo>
                  <a:cubicBezTo>
                    <a:pt x="101692" y="102799"/>
                    <a:pt x="101632" y="102930"/>
                    <a:pt x="101596" y="103073"/>
                  </a:cubicBezTo>
                  <a:cubicBezTo>
                    <a:pt x="101561" y="103204"/>
                    <a:pt x="101525" y="103346"/>
                    <a:pt x="101501" y="103477"/>
                  </a:cubicBezTo>
                  <a:cubicBezTo>
                    <a:pt x="101144" y="104561"/>
                    <a:pt x="100537" y="105561"/>
                    <a:pt x="99739" y="106383"/>
                  </a:cubicBezTo>
                  <a:cubicBezTo>
                    <a:pt x="98917" y="107192"/>
                    <a:pt x="97917" y="107799"/>
                    <a:pt x="96846" y="108157"/>
                  </a:cubicBezTo>
                  <a:cubicBezTo>
                    <a:pt x="96715" y="108204"/>
                    <a:pt x="96572" y="108216"/>
                    <a:pt x="96429" y="108264"/>
                  </a:cubicBezTo>
                  <a:cubicBezTo>
                    <a:pt x="96298" y="108288"/>
                    <a:pt x="96167" y="108359"/>
                    <a:pt x="96024" y="108359"/>
                  </a:cubicBezTo>
                  <a:cubicBezTo>
                    <a:pt x="95881" y="108383"/>
                    <a:pt x="95738" y="108395"/>
                    <a:pt x="95596" y="108419"/>
                  </a:cubicBezTo>
                  <a:cubicBezTo>
                    <a:pt x="95524" y="108430"/>
                    <a:pt x="95453" y="108454"/>
                    <a:pt x="95381" y="108454"/>
                  </a:cubicBezTo>
                  <a:lnTo>
                    <a:pt x="95167" y="108466"/>
                  </a:lnTo>
                  <a:cubicBezTo>
                    <a:pt x="95024" y="108466"/>
                    <a:pt x="94881" y="108466"/>
                    <a:pt x="94738" y="108478"/>
                  </a:cubicBezTo>
                  <a:cubicBezTo>
                    <a:pt x="94691" y="108478"/>
                    <a:pt x="94512" y="108466"/>
                    <a:pt x="94393" y="108466"/>
                  </a:cubicBezTo>
                  <a:lnTo>
                    <a:pt x="71283" y="108466"/>
                  </a:lnTo>
                  <a:lnTo>
                    <a:pt x="70985" y="108490"/>
                  </a:lnTo>
                  <a:lnTo>
                    <a:pt x="70402" y="108526"/>
                  </a:lnTo>
                  <a:cubicBezTo>
                    <a:pt x="70009" y="108538"/>
                    <a:pt x="69616" y="108561"/>
                    <a:pt x="69235" y="108597"/>
                  </a:cubicBezTo>
                  <a:lnTo>
                    <a:pt x="68068" y="108764"/>
                  </a:lnTo>
                  <a:cubicBezTo>
                    <a:pt x="67675" y="108835"/>
                    <a:pt x="67283" y="108883"/>
                    <a:pt x="66902" y="108990"/>
                  </a:cubicBezTo>
                  <a:cubicBezTo>
                    <a:pt x="66140" y="109181"/>
                    <a:pt x="65366" y="109359"/>
                    <a:pt x="64639" y="109657"/>
                  </a:cubicBezTo>
                  <a:cubicBezTo>
                    <a:pt x="64270" y="109788"/>
                    <a:pt x="63889" y="109919"/>
                    <a:pt x="63532" y="110073"/>
                  </a:cubicBezTo>
                  <a:lnTo>
                    <a:pt x="62460" y="110585"/>
                  </a:lnTo>
                  <a:lnTo>
                    <a:pt x="61937" y="110847"/>
                  </a:lnTo>
                  <a:cubicBezTo>
                    <a:pt x="61758" y="110931"/>
                    <a:pt x="61591" y="111038"/>
                    <a:pt x="61425" y="111145"/>
                  </a:cubicBezTo>
                  <a:lnTo>
                    <a:pt x="60413" y="111752"/>
                  </a:lnTo>
                  <a:cubicBezTo>
                    <a:pt x="60079" y="111967"/>
                    <a:pt x="59782" y="112217"/>
                    <a:pt x="59460" y="112443"/>
                  </a:cubicBezTo>
                  <a:cubicBezTo>
                    <a:pt x="59151" y="112681"/>
                    <a:pt x="58817" y="112907"/>
                    <a:pt x="58531" y="113169"/>
                  </a:cubicBezTo>
                  <a:cubicBezTo>
                    <a:pt x="58079" y="113586"/>
                    <a:pt x="57603" y="114003"/>
                    <a:pt x="57174" y="114443"/>
                  </a:cubicBezTo>
                  <a:cubicBezTo>
                    <a:pt x="57115" y="114503"/>
                    <a:pt x="57043" y="114586"/>
                    <a:pt x="56960" y="114681"/>
                  </a:cubicBezTo>
                  <a:cubicBezTo>
                    <a:pt x="56912" y="114717"/>
                    <a:pt x="56876" y="114765"/>
                    <a:pt x="56841" y="114800"/>
                  </a:cubicBezTo>
                  <a:cubicBezTo>
                    <a:pt x="56567" y="115110"/>
                    <a:pt x="56234" y="115479"/>
                    <a:pt x="56055" y="115681"/>
                  </a:cubicBezTo>
                  <a:lnTo>
                    <a:pt x="55341" y="116622"/>
                  </a:lnTo>
                  <a:lnTo>
                    <a:pt x="54995" y="117098"/>
                  </a:lnTo>
                  <a:cubicBezTo>
                    <a:pt x="54876" y="117253"/>
                    <a:pt x="54781" y="117432"/>
                    <a:pt x="54674" y="117586"/>
                  </a:cubicBezTo>
                  <a:lnTo>
                    <a:pt x="54067" y="118598"/>
                  </a:lnTo>
                  <a:cubicBezTo>
                    <a:pt x="53864" y="118944"/>
                    <a:pt x="53709" y="119301"/>
                    <a:pt x="53531" y="119658"/>
                  </a:cubicBezTo>
                  <a:cubicBezTo>
                    <a:pt x="53364" y="120015"/>
                    <a:pt x="53174" y="120360"/>
                    <a:pt x="53043" y="120730"/>
                  </a:cubicBezTo>
                  <a:lnTo>
                    <a:pt x="52638" y="121837"/>
                  </a:lnTo>
                  <a:cubicBezTo>
                    <a:pt x="52566" y="122027"/>
                    <a:pt x="52495" y="122206"/>
                    <a:pt x="52447" y="122396"/>
                  </a:cubicBezTo>
                  <a:lnTo>
                    <a:pt x="52293" y="122968"/>
                  </a:lnTo>
                  <a:lnTo>
                    <a:pt x="51995" y="124111"/>
                  </a:lnTo>
                  <a:cubicBezTo>
                    <a:pt x="51923" y="124504"/>
                    <a:pt x="51864" y="124897"/>
                    <a:pt x="51804" y="125278"/>
                  </a:cubicBezTo>
                  <a:cubicBezTo>
                    <a:pt x="51757" y="125671"/>
                    <a:pt x="51673" y="126064"/>
                    <a:pt x="51662" y="126445"/>
                  </a:cubicBezTo>
                  <a:lnTo>
                    <a:pt x="51578" y="127623"/>
                  </a:lnTo>
                  <a:lnTo>
                    <a:pt x="51531" y="128207"/>
                  </a:lnTo>
                  <a:lnTo>
                    <a:pt x="51531" y="128600"/>
                  </a:lnTo>
                  <a:lnTo>
                    <a:pt x="51531" y="129409"/>
                  </a:lnTo>
                  <a:lnTo>
                    <a:pt x="51531" y="131017"/>
                  </a:lnTo>
                  <a:lnTo>
                    <a:pt x="51531" y="143887"/>
                  </a:lnTo>
                  <a:lnTo>
                    <a:pt x="64187" y="143887"/>
                  </a:lnTo>
                  <a:lnTo>
                    <a:pt x="64187" y="131017"/>
                  </a:lnTo>
                  <a:lnTo>
                    <a:pt x="64187" y="129409"/>
                  </a:lnTo>
                  <a:lnTo>
                    <a:pt x="64187" y="128600"/>
                  </a:lnTo>
                  <a:lnTo>
                    <a:pt x="64187" y="128207"/>
                  </a:lnTo>
                  <a:lnTo>
                    <a:pt x="64163" y="127980"/>
                  </a:lnTo>
                  <a:cubicBezTo>
                    <a:pt x="64175" y="127838"/>
                    <a:pt x="64163" y="127695"/>
                    <a:pt x="64163" y="127540"/>
                  </a:cubicBezTo>
                  <a:cubicBezTo>
                    <a:pt x="64163" y="127397"/>
                    <a:pt x="64211" y="127266"/>
                    <a:pt x="64223" y="127123"/>
                  </a:cubicBezTo>
                  <a:cubicBezTo>
                    <a:pt x="64246" y="126980"/>
                    <a:pt x="64246" y="126837"/>
                    <a:pt x="64282" y="126695"/>
                  </a:cubicBezTo>
                  <a:cubicBezTo>
                    <a:pt x="64318" y="126564"/>
                    <a:pt x="64354" y="126421"/>
                    <a:pt x="64389" y="126290"/>
                  </a:cubicBezTo>
                  <a:cubicBezTo>
                    <a:pt x="64663" y="125194"/>
                    <a:pt x="65508" y="123909"/>
                    <a:pt x="66282" y="123063"/>
                  </a:cubicBezTo>
                  <a:cubicBezTo>
                    <a:pt x="66401" y="122956"/>
                    <a:pt x="66532" y="122849"/>
                    <a:pt x="66651" y="122730"/>
                  </a:cubicBezTo>
                  <a:cubicBezTo>
                    <a:pt x="66747" y="122623"/>
                    <a:pt x="66878" y="122563"/>
                    <a:pt x="66985" y="122468"/>
                  </a:cubicBezTo>
                  <a:cubicBezTo>
                    <a:pt x="67104" y="122396"/>
                    <a:pt x="67211" y="122289"/>
                    <a:pt x="67330" y="122218"/>
                  </a:cubicBezTo>
                  <a:cubicBezTo>
                    <a:pt x="67461" y="122146"/>
                    <a:pt x="67580" y="122075"/>
                    <a:pt x="67699" y="122004"/>
                  </a:cubicBezTo>
                  <a:cubicBezTo>
                    <a:pt x="67759" y="121956"/>
                    <a:pt x="67818" y="121920"/>
                    <a:pt x="67878" y="121884"/>
                  </a:cubicBezTo>
                  <a:lnTo>
                    <a:pt x="68080" y="121801"/>
                  </a:lnTo>
                  <a:cubicBezTo>
                    <a:pt x="68211" y="121742"/>
                    <a:pt x="68330" y="121670"/>
                    <a:pt x="68461" y="121611"/>
                  </a:cubicBezTo>
                  <a:lnTo>
                    <a:pt x="68866" y="121468"/>
                  </a:lnTo>
                  <a:cubicBezTo>
                    <a:pt x="69116" y="121349"/>
                    <a:pt x="69402" y="121301"/>
                    <a:pt x="69676" y="121218"/>
                  </a:cubicBezTo>
                  <a:cubicBezTo>
                    <a:pt x="69807" y="121170"/>
                    <a:pt x="69950" y="121170"/>
                    <a:pt x="70092" y="121146"/>
                  </a:cubicBezTo>
                  <a:cubicBezTo>
                    <a:pt x="70235" y="121122"/>
                    <a:pt x="70378" y="121099"/>
                    <a:pt x="70521" y="121075"/>
                  </a:cubicBezTo>
                  <a:cubicBezTo>
                    <a:pt x="70664" y="121075"/>
                    <a:pt x="70807" y="121063"/>
                    <a:pt x="70950" y="121063"/>
                  </a:cubicBezTo>
                  <a:lnTo>
                    <a:pt x="71164" y="121015"/>
                  </a:lnTo>
                  <a:lnTo>
                    <a:pt x="71283" y="120968"/>
                  </a:lnTo>
                  <a:lnTo>
                    <a:pt x="94393" y="120968"/>
                  </a:lnTo>
                  <a:cubicBezTo>
                    <a:pt x="94516" y="120968"/>
                    <a:pt x="94603" y="120994"/>
                    <a:pt x="94760" y="120994"/>
                  </a:cubicBezTo>
                  <a:cubicBezTo>
                    <a:pt x="94787" y="120994"/>
                    <a:pt x="94815" y="120993"/>
                    <a:pt x="94845" y="120991"/>
                  </a:cubicBezTo>
                  <a:lnTo>
                    <a:pt x="96024" y="120956"/>
                  </a:lnTo>
                  <a:lnTo>
                    <a:pt x="96608" y="120932"/>
                  </a:lnTo>
                  <a:cubicBezTo>
                    <a:pt x="96810" y="120908"/>
                    <a:pt x="97001" y="120884"/>
                    <a:pt x="97191" y="120861"/>
                  </a:cubicBezTo>
                  <a:lnTo>
                    <a:pt x="98358" y="120682"/>
                  </a:lnTo>
                  <a:cubicBezTo>
                    <a:pt x="98751" y="120622"/>
                    <a:pt x="99132" y="120503"/>
                    <a:pt x="99513" y="120420"/>
                  </a:cubicBezTo>
                  <a:cubicBezTo>
                    <a:pt x="99894" y="120313"/>
                    <a:pt x="100275" y="120229"/>
                    <a:pt x="100656" y="120099"/>
                  </a:cubicBezTo>
                  <a:cubicBezTo>
                    <a:pt x="103656" y="119134"/>
                    <a:pt x="106406" y="117443"/>
                    <a:pt x="108633" y="115229"/>
                  </a:cubicBezTo>
                  <a:cubicBezTo>
                    <a:pt x="110836" y="112990"/>
                    <a:pt x="112514" y="110228"/>
                    <a:pt x="113467" y="107228"/>
                  </a:cubicBezTo>
                  <a:cubicBezTo>
                    <a:pt x="113574" y="106847"/>
                    <a:pt x="113669" y="106466"/>
                    <a:pt x="113776" y="106085"/>
                  </a:cubicBezTo>
                  <a:cubicBezTo>
                    <a:pt x="113860" y="105692"/>
                    <a:pt x="113979" y="105323"/>
                    <a:pt x="114026" y="104930"/>
                  </a:cubicBezTo>
                  <a:cubicBezTo>
                    <a:pt x="114146" y="104144"/>
                    <a:pt x="114288" y="103370"/>
                    <a:pt x="114300" y="102584"/>
                  </a:cubicBezTo>
                  <a:lnTo>
                    <a:pt x="114348" y="101418"/>
                  </a:lnTo>
                  <a:cubicBezTo>
                    <a:pt x="114348" y="101358"/>
                    <a:pt x="114336" y="101322"/>
                    <a:pt x="114336" y="101287"/>
                  </a:cubicBezTo>
                  <a:lnTo>
                    <a:pt x="114336" y="101191"/>
                  </a:lnTo>
                  <a:lnTo>
                    <a:pt x="114336" y="100906"/>
                  </a:lnTo>
                  <a:lnTo>
                    <a:pt x="114324" y="100310"/>
                  </a:lnTo>
                  <a:cubicBezTo>
                    <a:pt x="114300" y="99929"/>
                    <a:pt x="114288" y="99536"/>
                    <a:pt x="114253" y="99144"/>
                  </a:cubicBezTo>
                  <a:lnTo>
                    <a:pt x="114086" y="97977"/>
                  </a:lnTo>
                  <a:cubicBezTo>
                    <a:pt x="113979" y="97191"/>
                    <a:pt x="113765" y="96429"/>
                    <a:pt x="113562" y="95667"/>
                  </a:cubicBezTo>
                  <a:cubicBezTo>
                    <a:pt x="113479" y="95286"/>
                    <a:pt x="113324" y="94917"/>
                    <a:pt x="113193" y="94548"/>
                  </a:cubicBezTo>
                  <a:cubicBezTo>
                    <a:pt x="113062" y="94179"/>
                    <a:pt x="112931" y="93810"/>
                    <a:pt x="112776" y="93440"/>
                  </a:cubicBezTo>
                  <a:cubicBezTo>
                    <a:pt x="112121" y="92012"/>
                    <a:pt x="111371" y="90619"/>
                    <a:pt x="110407" y="89369"/>
                  </a:cubicBezTo>
                  <a:cubicBezTo>
                    <a:pt x="109478" y="88095"/>
                    <a:pt x="108359" y="86987"/>
                    <a:pt x="107168" y="85963"/>
                  </a:cubicBezTo>
                  <a:cubicBezTo>
                    <a:pt x="105930" y="84999"/>
                    <a:pt x="104621" y="84106"/>
                    <a:pt x="103192" y="83451"/>
                  </a:cubicBezTo>
                  <a:cubicBezTo>
                    <a:pt x="101787" y="82737"/>
                    <a:pt x="100263" y="82272"/>
                    <a:pt x="98727" y="81915"/>
                  </a:cubicBezTo>
                  <a:cubicBezTo>
                    <a:pt x="98346" y="81844"/>
                    <a:pt x="97953" y="81784"/>
                    <a:pt x="97560" y="81725"/>
                  </a:cubicBezTo>
                  <a:lnTo>
                    <a:pt x="96977" y="81641"/>
                  </a:lnTo>
                  <a:cubicBezTo>
                    <a:pt x="96786" y="81606"/>
                    <a:pt x="96596" y="81582"/>
                    <a:pt x="96393" y="81582"/>
                  </a:cubicBezTo>
                  <a:lnTo>
                    <a:pt x="95226" y="81534"/>
                  </a:lnTo>
                  <a:lnTo>
                    <a:pt x="94643" y="81522"/>
                  </a:lnTo>
                  <a:lnTo>
                    <a:pt x="19872" y="81522"/>
                  </a:lnTo>
                  <a:lnTo>
                    <a:pt x="19693" y="81510"/>
                  </a:lnTo>
                  <a:lnTo>
                    <a:pt x="19574" y="81499"/>
                  </a:lnTo>
                  <a:cubicBezTo>
                    <a:pt x="19431" y="81487"/>
                    <a:pt x="19288" y="81475"/>
                    <a:pt x="19146" y="81463"/>
                  </a:cubicBezTo>
                  <a:cubicBezTo>
                    <a:pt x="19074" y="81463"/>
                    <a:pt x="19003" y="81463"/>
                    <a:pt x="18931" y="81451"/>
                  </a:cubicBezTo>
                  <a:lnTo>
                    <a:pt x="18717" y="81415"/>
                  </a:lnTo>
                  <a:cubicBezTo>
                    <a:pt x="18586" y="81391"/>
                    <a:pt x="18443" y="81368"/>
                    <a:pt x="18300" y="81356"/>
                  </a:cubicBezTo>
                  <a:cubicBezTo>
                    <a:pt x="17181" y="81129"/>
                    <a:pt x="16145" y="80629"/>
                    <a:pt x="15240" y="79915"/>
                  </a:cubicBezTo>
                  <a:cubicBezTo>
                    <a:pt x="14335" y="79213"/>
                    <a:pt x="13633" y="78260"/>
                    <a:pt x="13169" y="77224"/>
                  </a:cubicBezTo>
                  <a:cubicBezTo>
                    <a:pt x="13085" y="77105"/>
                    <a:pt x="13061" y="76962"/>
                    <a:pt x="13014" y="76831"/>
                  </a:cubicBezTo>
                  <a:cubicBezTo>
                    <a:pt x="12966" y="76700"/>
                    <a:pt x="12907" y="76569"/>
                    <a:pt x="12859" y="76426"/>
                  </a:cubicBezTo>
                  <a:cubicBezTo>
                    <a:pt x="12835" y="76296"/>
                    <a:pt x="12800" y="76153"/>
                    <a:pt x="12764" y="76022"/>
                  </a:cubicBezTo>
                  <a:lnTo>
                    <a:pt x="12704" y="75819"/>
                  </a:lnTo>
                  <a:cubicBezTo>
                    <a:pt x="12692" y="75748"/>
                    <a:pt x="12680" y="75676"/>
                    <a:pt x="12680" y="75605"/>
                  </a:cubicBezTo>
                  <a:cubicBezTo>
                    <a:pt x="12657" y="75462"/>
                    <a:pt x="12633" y="75319"/>
                    <a:pt x="12609" y="75176"/>
                  </a:cubicBezTo>
                  <a:cubicBezTo>
                    <a:pt x="12573" y="75045"/>
                    <a:pt x="12597" y="74891"/>
                    <a:pt x="12585" y="74748"/>
                  </a:cubicBezTo>
                  <a:lnTo>
                    <a:pt x="12549" y="74295"/>
                  </a:lnTo>
                  <a:cubicBezTo>
                    <a:pt x="12549" y="74033"/>
                    <a:pt x="12549" y="73700"/>
                    <a:pt x="12561" y="73617"/>
                  </a:cubicBezTo>
                  <a:cubicBezTo>
                    <a:pt x="12597" y="72462"/>
                    <a:pt x="12895" y="71343"/>
                    <a:pt x="13431" y="70342"/>
                  </a:cubicBezTo>
                  <a:cubicBezTo>
                    <a:pt x="13990" y="69354"/>
                    <a:pt x="14776" y="68473"/>
                    <a:pt x="15717" y="67830"/>
                  </a:cubicBezTo>
                  <a:cubicBezTo>
                    <a:pt x="16681" y="67199"/>
                    <a:pt x="17764" y="66806"/>
                    <a:pt x="18896" y="66663"/>
                  </a:cubicBezTo>
                  <a:cubicBezTo>
                    <a:pt x="19038" y="66640"/>
                    <a:pt x="19181" y="66651"/>
                    <a:pt x="19324" y="66640"/>
                  </a:cubicBezTo>
                  <a:lnTo>
                    <a:pt x="19538" y="66628"/>
                  </a:lnTo>
                  <a:lnTo>
                    <a:pt x="19646" y="66640"/>
                  </a:lnTo>
                  <a:lnTo>
                    <a:pt x="94572" y="66640"/>
                  </a:lnTo>
                  <a:lnTo>
                    <a:pt x="94679" y="66628"/>
                  </a:lnTo>
                  <a:lnTo>
                    <a:pt x="94822" y="66616"/>
                  </a:lnTo>
                  <a:lnTo>
                    <a:pt x="95119" y="66604"/>
                  </a:lnTo>
                  <a:lnTo>
                    <a:pt x="95703" y="66568"/>
                  </a:lnTo>
                  <a:cubicBezTo>
                    <a:pt x="96096" y="66544"/>
                    <a:pt x="96489" y="66544"/>
                    <a:pt x="96881" y="66485"/>
                  </a:cubicBezTo>
                  <a:lnTo>
                    <a:pt x="98048" y="66306"/>
                  </a:lnTo>
                  <a:lnTo>
                    <a:pt x="98632" y="66211"/>
                  </a:lnTo>
                  <a:lnTo>
                    <a:pt x="99203" y="66080"/>
                  </a:lnTo>
                  <a:lnTo>
                    <a:pt x="100346" y="65782"/>
                  </a:lnTo>
                  <a:cubicBezTo>
                    <a:pt x="100727" y="65675"/>
                    <a:pt x="101096" y="65520"/>
                    <a:pt x="101465" y="65389"/>
                  </a:cubicBezTo>
                  <a:cubicBezTo>
                    <a:pt x="101834" y="65247"/>
                    <a:pt x="102215" y="65127"/>
                    <a:pt x="102561" y="64961"/>
                  </a:cubicBezTo>
                  <a:cubicBezTo>
                    <a:pt x="103275" y="64616"/>
                    <a:pt x="104001" y="64306"/>
                    <a:pt x="104656" y="63877"/>
                  </a:cubicBezTo>
                  <a:cubicBezTo>
                    <a:pt x="107288" y="62318"/>
                    <a:pt x="109693" y="59960"/>
                    <a:pt x="111348" y="57365"/>
                  </a:cubicBezTo>
                  <a:cubicBezTo>
                    <a:pt x="111383" y="57317"/>
                    <a:pt x="111419" y="57257"/>
                    <a:pt x="111455" y="57198"/>
                  </a:cubicBezTo>
                  <a:cubicBezTo>
                    <a:pt x="111467" y="57174"/>
                    <a:pt x="111479" y="57150"/>
                    <a:pt x="111490" y="57138"/>
                  </a:cubicBezTo>
                  <a:lnTo>
                    <a:pt x="111490" y="57126"/>
                  </a:lnTo>
                  <a:cubicBezTo>
                    <a:pt x="113074" y="54519"/>
                    <a:pt x="114074" y="51531"/>
                    <a:pt x="114288" y="48483"/>
                  </a:cubicBezTo>
                  <a:cubicBezTo>
                    <a:pt x="114527" y="45363"/>
                    <a:pt x="114026" y="42172"/>
                    <a:pt x="112812" y="39255"/>
                  </a:cubicBezTo>
                  <a:cubicBezTo>
                    <a:pt x="111562" y="36362"/>
                    <a:pt x="109633" y="33778"/>
                    <a:pt x="107228" y="31766"/>
                  </a:cubicBezTo>
                  <a:cubicBezTo>
                    <a:pt x="104799" y="29766"/>
                    <a:pt x="101894" y="28349"/>
                    <a:pt x="98810" y="27682"/>
                  </a:cubicBezTo>
                  <a:cubicBezTo>
                    <a:pt x="98429" y="27587"/>
                    <a:pt x="98036" y="27540"/>
                    <a:pt x="97643" y="27480"/>
                  </a:cubicBezTo>
                  <a:cubicBezTo>
                    <a:pt x="97251" y="27420"/>
                    <a:pt x="96870" y="27349"/>
                    <a:pt x="96477" y="27325"/>
                  </a:cubicBezTo>
                  <a:lnTo>
                    <a:pt x="95298" y="27266"/>
                  </a:lnTo>
                  <a:lnTo>
                    <a:pt x="94715" y="27218"/>
                  </a:lnTo>
                  <a:lnTo>
                    <a:pt x="94298" y="27206"/>
                  </a:lnTo>
                  <a:lnTo>
                    <a:pt x="71783" y="27206"/>
                  </a:lnTo>
                  <a:cubicBezTo>
                    <a:pt x="71140" y="27206"/>
                    <a:pt x="70676" y="27182"/>
                    <a:pt x="70676" y="27182"/>
                  </a:cubicBezTo>
                  <a:cubicBezTo>
                    <a:pt x="70650" y="27185"/>
                    <a:pt x="70624" y="27186"/>
                    <a:pt x="70598" y="27186"/>
                  </a:cubicBezTo>
                  <a:cubicBezTo>
                    <a:pt x="70484" y="27186"/>
                    <a:pt x="70376" y="27166"/>
                    <a:pt x="70259" y="27147"/>
                  </a:cubicBezTo>
                  <a:cubicBezTo>
                    <a:pt x="70116" y="27123"/>
                    <a:pt x="69973" y="27111"/>
                    <a:pt x="69830" y="27087"/>
                  </a:cubicBezTo>
                  <a:lnTo>
                    <a:pt x="69426" y="26980"/>
                  </a:lnTo>
                  <a:cubicBezTo>
                    <a:pt x="69283" y="26944"/>
                    <a:pt x="69140" y="26932"/>
                    <a:pt x="69009" y="26861"/>
                  </a:cubicBezTo>
                  <a:cubicBezTo>
                    <a:pt x="68747" y="26754"/>
                    <a:pt x="68473" y="26694"/>
                    <a:pt x="68223" y="26551"/>
                  </a:cubicBezTo>
                  <a:lnTo>
                    <a:pt x="67842" y="26361"/>
                  </a:lnTo>
                  <a:cubicBezTo>
                    <a:pt x="67723" y="26289"/>
                    <a:pt x="67604" y="26206"/>
                    <a:pt x="67473" y="26135"/>
                  </a:cubicBezTo>
                  <a:lnTo>
                    <a:pt x="67294" y="26027"/>
                  </a:lnTo>
                  <a:cubicBezTo>
                    <a:pt x="67235" y="25992"/>
                    <a:pt x="67175" y="25944"/>
                    <a:pt x="67116" y="25896"/>
                  </a:cubicBezTo>
                  <a:cubicBezTo>
                    <a:pt x="67009" y="25813"/>
                    <a:pt x="66890" y="25730"/>
                    <a:pt x="66771" y="25646"/>
                  </a:cubicBezTo>
                  <a:cubicBezTo>
                    <a:pt x="66663" y="25563"/>
                    <a:pt x="66568" y="25444"/>
                    <a:pt x="66461" y="25361"/>
                  </a:cubicBezTo>
                  <a:cubicBezTo>
                    <a:pt x="66354" y="25254"/>
                    <a:pt x="66223" y="25182"/>
                    <a:pt x="66140" y="25063"/>
                  </a:cubicBezTo>
                  <a:cubicBezTo>
                    <a:pt x="65961" y="24837"/>
                    <a:pt x="65735" y="24658"/>
                    <a:pt x="65592" y="24408"/>
                  </a:cubicBezTo>
                  <a:cubicBezTo>
                    <a:pt x="64889" y="23503"/>
                    <a:pt x="64401" y="22444"/>
                    <a:pt x="64235" y="21313"/>
                  </a:cubicBezTo>
                  <a:cubicBezTo>
                    <a:pt x="64211" y="21170"/>
                    <a:pt x="64175" y="20110"/>
                    <a:pt x="64175" y="20074"/>
                  </a:cubicBezTo>
                  <a:lnTo>
                    <a:pt x="64175" y="19979"/>
                  </a:lnTo>
                  <a:lnTo>
                    <a:pt x="64175" y="19169"/>
                  </a:lnTo>
                  <a:lnTo>
                    <a:pt x="64175" y="15895"/>
                  </a:lnTo>
                  <a:lnTo>
                    <a:pt x="66890" y="15895"/>
                  </a:lnTo>
                  <a:lnTo>
                    <a:pt x="57841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11" name="Google Shape;211;p14"/>
            <p:cNvSpPr/>
            <p:nvPr/>
          </p:nvSpPr>
          <p:spPr>
            <a:xfrm>
              <a:off x="3124740" y="1467244"/>
              <a:ext cx="2847490" cy="3675956"/>
            </a:xfrm>
            <a:custGeom>
              <a:rect b="b" l="l" r="r" t="t"/>
              <a:pathLst>
                <a:path extrusionOk="0" h="132970" w="103002">
                  <a:moveTo>
                    <a:pt x="51507" y="1"/>
                  </a:moveTo>
                  <a:lnTo>
                    <a:pt x="51507" y="3727"/>
                  </a:lnTo>
                  <a:lnTo>
                    <a:pt x="52757" y="3727"/>
                  </a:lnTo>
                  <a:lnTo>
                    <a:pt x="52757" y="1"/>
                  </a:lnTo>
                  <a:close/>
                  <a:moveTo>
                    <a:pt x="51507" y="7442"/>
                  </a:moveTo>
                  <a:lnTo>
                    <a:pt x="51507" y="9180"/>
                  </a:lnTo>
                  <a:cubicBezTo>
                    <a:pt x="51507" y="9883"/>
                    <a:pt x="51566" y="10573"/>
                    <a:pt x="51662" y="11252"/>
                  </a:cubicBezTo>
                  <a:lnTo>
                    <a:pt x="52888" y="11073"/>
                  </a:lnTo>
                  <a:cubicBezTo>
                    <a:pt x="52793" y="10454"/>
                    <a:pt x="52757" y="9823"/>
                    <a:pt x="52757" y="9180"/>
                  </a:cubicBezTo>
                  <a:lnTo>
                    <a:pt x="52757" y="7442"/>
                  </a:lnTo>
                  <a:close/>
                  <a:moveTo>
                    <a:pt x="53888" y="14467"/>
                  </a:moveTo>
                  <a:lnTo>
                    <a:pt x="52757" y="14979"/>
                  </a:lnTo>
                  <a:cubicBezTo>
                    <a:pt x="53293" y="16157"/>
                    <a:pt x="53995" y="17265"/>
                    <a:pt x="54840" y="18265"/>
                  </a:cubicBezTo>
                  <a:lnTo>
                    <a:pt x="55781" y="17455"/>
                  </a:lnTo>
                  <a:cubicBezTo>
                    <a:pt x="55019" y="16550"/>
                    <a:pt x="54376" y="15550"/>
                    <a:pt x="53888" y="14467"/>
                  </a:cubicBezTo>
                  <a:close/>
                  <a:moveTo>
                    <a:pt x="58424" y="19812"/>
                  </a:moveTo>
                  <a:lnTo>
                    <a:pt x="57734" y="20848"/>
                  </a:lnTo>
                  <a:cubicBezTo>
                    <a:pt x="58817" y="21575"/>
                    <a:pt x="59984" y="22146"/>
                    <a:pt x="61222" y="22551"/>
                  </a:cubicBezTo>
                  <a:lnTo>
                    <a:pt x="61603" y="21360"/>
                  </a:lnTo>
                  <a:cubicBezTo>
                    <a:pt x="60484" y="21003"/>
                    <a:pt x="59412" y="20479"/>
                    <a:pt x="58424" y="19812"/>
                  </a:cubicBezTo>
                  <a:close/>
                  <a:moveTo>
                    <a:pt x="65092" y="21979"/>
                  </a:moveTo>
                  <a:lnTo>
                    <a:pt x="65056" y="23218"/>
                  </a:lnTo>
                  <a:cubicBezTo>
                    <a:pt x="65211" y="23218"/>
                    <a:pt x="65378" y="23230"/>
                    <a:pt x="65544" y="23230"/>
                  </a:cubicBezTo>
                  <a:lnTo>
                    <a:pt x="68795" y="23230"/>
                  </a:lnTo>
                  <a:lnTo>
                    <a:pt x="68795" y="21979"/>
                  </a:lnTo>
                  <a:close/>
                  <a:moveTo>
                    <a:pt x="72521" y="21979"/>
                  </a:moveTo>
                  <a:lnTo>
                    <a:pt x="72521" y="23230"/>
                  </a:lnTo>
                  <a:lnTo>
                    <a:pt x="76248" y="23230"/>
                  </a:lnTo>
                  <a:lnTo>
                    <a:pt x="76248" y="21979"/>
                  </a:lnTo>
                  <a:close/>
                  <a:moveTo>
                    <a:pt x="79975" y="21979"/>
                  </a:moveTo>
                  <a:lnTo>
                    <a:pt x="79975" y="23230"/>
                  </a:lnTo>
                  <a:lnTo>
                    <a:pt x="83689" y="23230"/>
                  </a:lnTo>
                  <a:lnTo>
                    <a:pt x="83689" y="21979"/>
                  </a:lnTo>
                  <a:close/>
                  <a:moveTo>
                    <a:pt x="87416" y="21979"/>
                  </a:moveTo>
                  <a:lnTo>
                    <a:pt x="87416" y="23230"/>
                  </a:lnTo>
                  <a:lnTo>
                    <a:pt x="88952" y="23230"/>
                  </a:lnTo>
                  <a:cubicBezTo>
                    <a:pt x="89654" y="23230"/>
                    <a:pt x="90357" y="23277"/>
                    <a:pt x="91035" y="23396"/>
                  </a:cubicBezTo>
                  <a:lnTo>
                    <a:pt x="91238" y="22170"/>
                  </a:lnTo>
                  <a:cubicBezTo>
                    <a:pt x="90488" y="22039"/>
                    <a:pt x="89726" y="21979"/>
                    <a:pt x="88952" y="21979"/>
                  </a:cubicBezTo>
                  <a:close/>
                  <a:moveTo>
                    <a:pt x="94941" y="23313"/>
                  </a:moveTo>
                  <a:lnTo>
                    <a:pt x="94417" y="24444"/>
                  </a:lnTo>
                  <a:cubicBezTo>
                    <a:pt x="95488" y="24944"/>
                    <a:pt x="96477" y="25599"/>
                    <a:pt x="97370" y="26385"/>
                  </a:cubicBezTo>
                  <a:lnTo>
                    <a:pt x="98191" y="25444"/>
                  </a:lnTo>
                  <a:cubicBezTo>
                    <a:pt x="97215" y="24587"/>
                    <a:pt x="96119" y="23873"/>
                    <a:pt x="94941" y="23313"/>
                  </a:cubicBezTo>
                  <a:close/>
                  <a:moveTo>
                    <a:pt x="100739" y="28373"/>
                  </a:moveTo>
                  <a:lnTo>
                    <a:pt x="99691" y="29052"/>
                  </a:lnTo>
                  <a:cubicBezTo>
                    <a:pt x="100346" y="30052"/>
                    <a:pt x="100846" y="31135"/>
                    <a:pt x="101192" y="32266"/>
                  </a:cubicBezTo>
                  <a:lnTo>
                    <a:pt x="102382" y="31897"/>
                  </a:lnTo>
                  <a:cubicBezTo>
                    <a:pt x="102001" y="30659"/>
                    <a:pt x="101442" y="29468"/>
                    <a:pt x="100739" y="28373"/>
                  </a:cubicBezTo>
                  <a:close/>
                  <a:moveTo>
                    <a:pt x="102989" y="35731"/>
                  </a:moveTo>
                  <a:lnTo>
                    <a:pt x="101751" y="35755"/>
                  </a:lnTo>
                  <a:cubicBezTo>
                    <a:pt x="101751" y="35850"/>
                    <a:pt x="101751" y="35934"/>
                    <a:pt x="101751" y="36017"/>
                  </a:cubicBezTo>
                  <a:cubicBezTo>
                    <a:pt x="101751" y="37124"/>
                    <a:pt x="101608" y="38220"/>
                    <a:pt x="101334" y="39267"/>
                  </a:cubicBezTo>
                  <a:lnTo>
                    <a:pt x="102537" y="39589"/>
                  </a:lnTo>
                  <a:cubicBezTo>
                    <a:pt x="102846" y="38434"/>
                    <a:pt x="103001" y="37231"/>
                    <a:pt x="103001" y="36017"/>
                  </a:cubicBezTo>
                  <a:cubicBezTo>
                    <a:pt x="103001" y="35922"/>
                    <a:pt x="102989" y="35826"/>
                    <a:pt x="102989" y="35731"/>
                  </a:cubicBezTo>
                  <a:close/>
                  <a:moveTo>
                    <a:pt x="99977" y="42541"/>
                  </a:moveTo>
                  <a:cubicBezTo>
                    <a:pt x="99370" y="43553"/>
                    <a:pt x="98620" y="44482"/>
                    <a:pt x="97763" y="45304"/>
                  </a:cubicBezTo>
                  <a:lnTo>
                    <a:pt x="98620" y="46209"/>
                  </a:lnTo>
                  <a:cubicBezTo>
                    <a:pt x="99560" y="45316"/>
                    <a:pt x="100382" y="44292"/>
                    <a:pt x="101037" y="43172"/>
                  </a:cubicBezTo>
                  <a:lnTo>
                    <a:pt x="99977" y="42541"/>
                  </a:lnTo>
                  <a:close/>
                  <a:moveTo>
                    <a:pt x="94881" y="47363"/>
                  </a:moveTo>
                  <a:cubicBezTo>
                    <a:pt x="93833" y="47911"/>
                    <a:pt x="92714" y="48316"/>
                    <a:pt x="91547" y="48554"/>
                  </a:cubicBezTo>
                  <a:lnTo>
                    <a:pt x="91797" y="49769"/>
                  </a:lnTo>
                  <a:cubicBezTo>
                    <a:pt x="93071" y="49507"/>
                    <a:pt x="94310" y="49066"/>
                    <a:pt x="95465" y="48471"/>
                  </a:cubicBezTo>
                  <a:lnTo>
                    <a:pt x="94881" y="47363"/>
                  </a:lnTo>
                  <a:close/>
                  <a:moveTo>
                    <a:pt x="17205" y="48816"/>
                  </a:moveTo>
                  <a:lnTo>
                    <a:pt x="17205" y="50054"/>
                  </a:lnTo>
                  <a:lnTo>
                    <a:pt x="20931" y="50054"/>
                  </a:lnTo>
                  <a:lnTo>
                    <a:pt x="20931" y="48816"/>
                  </a:lnTo>
                  <a:close/>
                  <a:moveTo>
                    <a:pt x="24658" y="48816"/>
                  </a:moveTo>
                  <a:lnTo>
                    <a:pt x="24658" y="50054"/>
                  </a:lnTo>
                  <a:lnTo>
                    <a:pt x="28373" y="50054"/>
                  </a:lnTo>
                  <a:lnTo>
                    <a:pt x="28373" y="48816"/>
                  </a:lnTo>
                  <a:close/>
                  <a:moveTo>
                    <a:pt x="32100" y="48816"/>
                  </a:moveTo>
                  <a:lnTo>
                    <a:pt x="32100" y="50054"/>
                  </a:lnTo>
                  <a:lnTo>
                    <a:pt x="35826" y="50054"/>
                  </a:lnTo>
                  <a:lnTo>
                    <a:pt x="35826" y="48816"/>
                  </a:lnTo>
                  <a:close/>
                  <a:moveTo>
                    <a:pt x="39553" y="48816"/>
                  </a:moveTo>
                  <a:lnTo>
                    <a:pt x="39553" y="50054"/>
                  </a:lnTo>
                  <a:lnTo>
                    <a:pt x="43280" y="50054"/>
                  </a:lnTo>
                  <a:lnTo>
                    <a:pt x="43280" y="48816"/>
                  </a:lnTo>
                  <a:close/>
                  <a:moveTo>
                    <a:pt x="47006" y="48816"/>
                  </a:moveTo>
                  <a:lnTo>
                    <a:pt x="47006" y="50054"/>
                  </a:lnTo>
                  <a:lnTo>
                    <a:pt x="50721" y="50054"/>
                  </a:lnTo>
                  <a:lnTo>
                    <a:pt x="50721" y="48816"/>
                  </a:lnTo>
                  <a:close/>
                  <a:moveTo>
                    <a:pt x="54448" y="48816"/>
                  </a:moveTo>
                  <a:lnTo>
                    <a:pt x="54448" y="50054"/>
                  </a:lnTo>
                  <a:lnTo>
                    <a:pt x="58174" y="50054"/>
                  </a:lnTo>
                  <a:lnTo>
                    <a:pt x="58174" y="48816"/>
                  </a:lnTo>
                  <a:close/>
                  <a:moveTo>
                    <a:pt x="61901" y="48816"/>
                  </a:moveTo>
                  <a:lnTo>
                    <a:pt x="61901" y="50054"/>
                  </a:lnTo>
                  <a:lnTo>
                    <a:pt x="65628" y="50054"/>
                  </a:lnTo>
                  <a:lnTo>
                    <a:pt x="65628" y="48816"/>
                  </a:lnTo>
                  <a:close/>
                  <a:moveTo>
                    <a:pt x="69342" y="48816"/>
                  </a:moveTo>
                  <a:lnTo>
                    <a:pt x="69342" y="50054"/>
                  </a:lnTo>
                  <a:lnTo>
                    <a:pt x="73069" y="50054"/>
                  </a:lnTo>
                  <a:lnTo>
                    <a:pt x="73069" y="48816"/>
                  </a:lnTo>
                  <a:close/>
                  <a:moveTo>
                    <a:pt x="76796" y="48816"/>
                  </a:moveTo>
                  <a:lnTo>
                    <a:pt x="76796" y="50054"/>
                  </a:lnTo>
                  <a:lnTo>
                    <a:pt x="80522" y="50054"/>
                  </a:lnTo>
                  <a:lnTo>
                    <a:pt x="80522" y="48816"/>
                  </a:lnTo>
                  <a:close/>
                  <a:moveTo>
                    <a:pt x="84249" y="48816"/>
                  </a:moveTo>
                  <a:lnTo>
                    <a:pt x="84249" y="50054"/>
                  </a:lnTo>
                  <a:lnTo>
                    <a:pt x="87976" y="50054"/>
                  </a:lnTo>
                  <a:lnTo>
                    <a:pt x="87976" y="48816"/>
                  </a:lnTo>
                  <a:close/>
                  <a:moveTo>
                    <a:pt x="13454" y="48828"/>
                  </a:moveTo>
                  <a:cubicBezTo>
                    <a:pt x="12157" y="48876"/>
                    <a:pt x="10871" y="49102"/>
                    <a:pt x="9632" y="49507"/>
                  </a:cubicBezTo>
                  <a:lnTo>
                    <a:pt x="10013" y="50685"/>
                  </a:lnTo>
                  <a:cubicBezTo>
                    <a:pt x="11145" y="50316"/>
                    <a:pt x="12311" y="50114"/>
                    <a:pt x="13502" y="50066"/>
                  </a:cubicBezTo>
                  <a:lnTo>
                    <a:pt x="13454" y="48828"/>
                  </a:lnTo>
                  <a:close/>
                  <a:moveTo>
                    <a:pt x="6144" y="51209"/>
                  </a:moveTo>
                  <a:cubicBezTo>
                    <a:pt x="5072" y="51935"/>
                    <a:pt x="4096" y="52805"/>
                    <a:pt x="3251" y="53805"/>
                  </a:cubicBezTo>
                  <a:lnTo>
                    <a:pt x="4203" y="54602"/>
                  </a:lnTo>
                  <a:cubicBezTo>
                    <a:pt x="4965" y="53698"/>
                    <a:pt x="5858" y="52900"/>
                    <a:pt x="6834" y="52233"/>
                  </a:cubicBezTo>
                  <a:lnTo>
                    <a:pt x="6144" y="51209"/>
                  </a:lnTo>
                  <a:close/>
                  <a:moveTo>
                    <a:pt x="1179" y="57091"/>
                  </a:moveTo>
                  <a:cubicBezTo>
                    <a:pt x="643" y="58270"/>
                    <a:pt x="286" y="59532"/>
                    <a:pt x="96" y="60818"/>
                  </a:cubicBezTo>
                  <a:lnTo>
                    <a:pt x="1322" y="60996"/>
                  </a:lnTo>
                  <a:cubicBezTo>
                    <a:pt x="1489" y="59817"/>
                    <a:pt x="1822" y="58674"/>
                    <a:pt x="2310" y="57603"/>
                  </a:cubicBezTo>
                  <a:lnTo>
                    <a:pt x="1179" y="57091"/>
                  </a:lnTo>
                  <a:close/>
                  <a:moveTo>
                    <a:pt x="1239" y="64568"/>
                  </a:moveTo>
                  <a:lnTo>
                    <a:pt x="0" y="64675"/>
                  </a:lnTo>
                  <a:cubicBezTo>
                    <a:pt x="107" y="65973"/>
                    <a:pt x="405" y="67247"/>
                    <a:pt x="869" y="68461"/>
                  </a:cubicBezTo>
                  <a:lnTo>
                    <a:pt x="2024" y="68021"/>
                  </a:lnTo>
                  <a:cubicBezTo>
                    <a:pt x="1608" y="66914"/>
                    <a:pt x="1346" y="65747"/>
                    <a:pt x="1239" y="64568"/>
                  </a:cubicBezTo>
                  <a:close/>
                  <a:moveTo>
                    <a:pt x="3739" y="71116"/>
                  </a:moveTo>
                  <a:lnTo>
                    <a:pt x="2751" y="71855"/>
                  </a:lnTo>
                  <a:cubicBezTo>
                    <a:pt x="3525" y="72902"/>
                    <a:pt x="4453" y="73831"/>
                    <a:pt x="5477" y="74617"/>
                  </a:cubicBezTo>
                  <a:lnTo>
                    <a:pt x="6239" y="73629"/>
                  </a:lnTo>
                  <a:cubicBezTo>
                    <a:pt x="5287" y="72902"/>
                    <a:pt x="4453" y="72057"/>
                    <a:pt x="3739" y="71116"/>
                  </a:cubicBezTo>
                  <a:close/>
                  <a:moveTo>
                    <a:pt x="9323" y="75367"/>
                  </a:moveTo>
                  <a:lnTo>
                    <a:pt x="8870" y="76522"/>
                  </a:lnTo>
                  <a:cubicBezTo>
                    <a:pt x="10073" y="76998"/>
                    <a:pt x="11347" y="77296"/>
                    <a:pt x="12645" y="77415"/>
                  </a:cubicBezTo>
                  <a:lnTo>
                    <a:pt x="12764" y="76177"/>
                  </a:lnTo>
                  <a:cubicBezTo>
                    <a:pt x="11585" y="76069"/>
                    <a:pt x="10418" y="75796"/>
                    <a:pt x="9323" y="75367"/>
                  </a:cubicBezTo>
                  <a:close/>
                  <a:moveTo>
                    <a:pt x="16431" y="76236"/>
                  </a:moveTo>
                  <a:lnTo>
                    <a:pt x="16431" y="77486"/>
                  </a:lnTo>
                  <a:lnTo>
                    <a:pt x="20158" y="77486"/>
                  </a:lnTo>
                  <a:lnTo>
                    <a:pt x="20158" y="76236"/>
                  </a:lnTo>
                  <a:close/>
                  <a:moveTo>
                    <a:pt x="23872" y="76236"/>
                  </a:moveTo>
                  <a:lnTo>
                    <a:pt x="23872" y="77486"/>
                  </a:lnTo>
                  <a:lnTo>
                    <a:pt x="27599" y="77486"/>
                  </a:lnTo>
                  <a:lnTo>
                    <a:pt x="27599" y="76236"/>
                  </a:lnTo>
                  <a:close/>
                  <a:moveTo>
                    <a:pt x="31326" y="76236"/>
                  </a:moveTo>
                  <a:lnTo>
                    <a:pt x="31326" y="77486"/>
                  </a:lnTo>
                  <a:lnTo>
                    <a:pt x="35052" y="77486"/>
                  </a:lnTo>
                  <a:lnTo>
                    <a:pt x="35052" y="76236"/>
                  </a:lnTo>
                  <a:close/>
                  <a:moveTo>
                    <a:pt x="38779" y="76236"/>
                  </a:moveTo>
                  <a:lnTo>
                    <a:pt x="38779" y="77486"/>
                  </a:lnTo>
                  <a:lnTo>
                    <a:pt x="42494" y="77486"/>
                  </a:lnTo>
                  <a:lnTo>
                    <a:pt x="42494" y="76236"/>
                  </a:lnTo>
                  <a:close/>
                  <a:moveTo>
                    <a:pt x="46220" y="76236"/>
                  </a:moveTo>
                  <a:lnTo>
                    <a:pt x="46220" y="77486"/>
                  </a:lnTo>
                  <a:lnTo>
                    <a:pt x="49947" y="77486"/>
                  </a:lnTo>
                  <a:lnTo>
                    <a:pt x="49947" y="76236"/>
                  </a:lnTo>
                  <a:close/>
                  <a:moveTo>
                    <a:pt x="53674" y="76236"/>
                  </a:moveTo>
                  <a:lnTo>
                    <a:pt x="53674" y="77486"/>
                  </a:lnTo>
                  <a:lnTo>
                    <a:pt x="57400" y="77486"/>
                  </a:lnTo>
                  <a:lnTo>
                    <a:pt x="57400" y="76236"/>
                  </a:lnTo>
                  <a:close/>
                  <a:moveTo>
                    <a:pt x="61127" y="76236"/>
                  </a:moveTo>
                  <a:lnTo>
                    <a:pt x="61127" y="77486"/>
                  </a:lnTo>
                  <a:lnTo>
                    <a:pt x="64842" y="77486"/>
                  </a:lnTo>
                  <a:lnTo>
                    <a:pt x="64842" y="76236"/>
                  </a:lnTo>
                  <a:close/>
                  <a:moveTo>
                    <a:pt x="68568" y="76236"/>
                  </a:moveTo>
                  <a:lnTo>
                    <a:pt x="68568" y="77486"/>
                  </a:lnTo>
                  <a:lnTo>
                    <a:pt x="72295" y="77486"/>
                  </a:lnTo>
                  <a:lnTo>
                    <a:pt x="72295" y="76236"/>
                  </a:lnTo>
                  <a:close/>
                  <a:moveTo>
                    <a:pt x="76022" y="76236"/>
                  </a:moveTo>
                  <a:lnTo>
                    <a:pt x="76022" y="77486"/>
                  </a:lnTo>
                  <a:lnTo>
                    <a:pt x="79748" y="77486"/>
                  </a:lnTo>
                  <a:lnTo>
                    <a:pt x="79748" y="76236"/>
                  </a:lnTo>
                  <a:close/>
                  <a:moveTo>
                    <a:pt x="83475" y="76236"/>
                  </a:moveTo>
                  <a:lnTo>
                    <a:pt x="83475" y="77486"/>
                  </a:lnTo>
                  <a:lnTo>
                    <a:pt x="87190" y="77486"/>
                  </a:lnTo>
                  <a:lnTo>
                    <a:pt x="87190" y="76236"/>
                  </a:lnTo>
                  <a:close/>
                  <a:moveTo>
                    <a:pt x="91000" y="76391"/>
                  </a:moveTo>
                  <a:lnTo>
                    <a:pt x="90821" y="77617"/>
                  </a:lnTo>
                  <a:cubicBezTo>
                    <a:pt x="92000" y="77784"/>
                    <a:pt x="93143" y="78117"/>
                    <a:pt x="94214" y="78605"/>
                  </a:cubicBezTo>
                  <a:lnTo>
                    <a:pt x="94726" y="77474"/>
                  </a:lnTo>
                  <a:cubicBezTo>
                    <a:pt x="93548" y="76939"/>
                    <a:pt x="92286" y="76569"/>
                    <a:pt x="91000" y="76391"/>
                  </a:cubicBezTo>
                  <a:close/>
                  <a:moveTo>
                    <a:pt x="98013" y="79546"/>
                  </a:moveTo>
                  <a:lnTo>
                    <a:pt x="97215" y="80499"/>
                  </a:lnTo>
                  <a:cubicBezTo>
                    <a:pt x="98120" y="81261"/>
                    <a:pt x="98917" y="82153"/>
                    <a:pt x="99572" y="83130"/>
                  </a:cubicBezTo>
                  <a:lnTo>
                    <a:pt x="100608" y="82439"/>
                  </a:lnTo>
                  <a:cubicBezTo>
                    <a:pt x="99882" y="81356"/>
                    <a:pt x="99001" y="80391"/>
                    <a:pt x="98013" y="79546"/>
                  </a:cubicBezTo>
                  <a:close/>
                  <a:moveTo>
                    <a:pt x="102311" y="85928"/>
                  </a:moveTo>
                  <a:lnTo>
                    <a:pt x="101132" y="86309"/>
                  </a:lnTo>
                  <a:cubicBezTo>
                    <a:pt x="101489" y="87440"/>
                    <a:pt x="101703" y="88607"/>
                    <a:pt x="101751" y="89797"/>
                  </a:cubicBezTo>
                  <a:lnTo>
                    <a:pt x="102989" y="89750"/>
                  </a:lnTo>
                  <a:cubicBezTo>
                    <a:pt x="102942" y="88452"/>
                    <a:pt x="102716" y="87166"/>
                    <a:pt x="102311" y="85928"/>
                  </a:cubicBezTo>
                  <a:close/>
                  <a:moveTo>
                    <a:pt x="101430" y="93333"/>
                  </a:moveTo>
                  <a:cubicBezTo>
                    <a:pt x="101156" y="94488"/>
                    <a:pt x="100727" y="95596"/>
                    <a:pt x="100156" y="96631"/>
                  </a:cubicBezTo>
                  <a:lnTo>
                    <a:pt x="101239" y="97239"/>
                  </a:lnTo>
                  <a:cubicBezTo>
                    <a:pt x="101870" y="96096"/>
                    <a:pt x="102346" y="94881"/>
                    <a:pt x="102632" y="93619"/>
                  </a:cubicBezTo>
                  <a:lnTo>
                    <a:pt x="101430" y="93333"/>
                  </a:lnTo>
                  <a:close/>
                  <a:moveTo>
                    <a:pt x="98024" y="99465"/>
                  </a:moveTo>
                  <a:cubicBezTo>
                    <a:pt x="97191" y="100310"/>
                    <a:pt x="96239" y="101025"/>
                    <a:pt x="95215" y="101608"/>
                  </a:cubicBezTo>
                  <a:lnTo>
                    <a:pt x="95822" y="102692"/>
                  </a:lnTo>
                  <a:cubicBezTo>
                    <a:pt x="96953" y="102061"/>
                    <a:pt x="97989" y="101263"/>
                    <a:pt x="98906" y="100346"/>
                  </a:cubicBezTo>
                  <a:lnTo>
                    <a:pt x="98024" y="99465"/>
                  </a:lnTo>
                  <a:close/>
                  <a:moveTo>
                    <a:pt x="66009" y="103239"/>
                  </a:moveTo>
                  <a:lnTo>
                    <a:pt x="66009" y="104478"/>
                  </a:lnTo>
                  <a:lnTo>
                    <a:pt x="69735" y="104478"/>
                  </a:lnTo>
                  <a:lnTo>
                    <a:pt x="69735" y="103239"/>
                  </a:lnTo>
                  <a:close/>
                  <a:moveTo>
                    <a:pt x="73462" y="103239"/>
                  </a:moveTo>
                  <a:lnTo>
                    <a:pt x="73462" y="104478"/>
                  </a:lnTo>
                  <a:lnTo>
                    <a:pt x="77189" y="104478"/>
                  </a:lnTo>
                  <a:lnTo>
                    <a:pt x="77189" y="103239"/>
                  </a:lnTo>
                  <a:close/>
                  <a:moveTo>
                    <a:pt x="80915" y="103239"/>
                  </a:moveTo>
                  <a:lnTo>
                    <a:pt x="80915" y="104478"/>
                  </a:lnTo>
                  <a:lnTo>
                    <a:pt x="84630" y="104478"/>
                  </a:lnTo>
                  <a:lnTo>
                    <a:pt x="84630" y="103239"/>
                  </a:lnTo>
                  <a:close/>
                  <a:moveTo>
                    <a:pt x="91917" y="102894"/>
                  </a:moveTo>
                  <a:cubicBezTo>
                    <a:pt x="90952" y="103120"/>
                    <a:pt x="89952" y="103239"/>
                    <a:pt x="88952" y="103239"/>
                  </a:cubicBezTo>
                  <a:lnTo>
                    <a:pt x="88357" y="103239"/>
                  </a:lnTo>
                  <a:lnTo>
                    <a:pt x="88357" y="104478"/>
                  </a:lnTo>
                  <a:lnTo>
                    <a:pt x="88952" y="104478"/>
                  </a:lnTo>
                  <a:cubicBezTo>
                    <a:pt x="90047" y="104478"/>
                    <a:pt x="91143" y="104359"/>
                    <a:pt x="92202" y="104109"/>
                  </a:cubicBezTo>
                  <a:lnTo>
                    <a:pt x="91917" y="102894"/>
                  </a:lnTo>
                  <a:close/>
                  <a:moveTo>
                    <a:pt x="62175" y="103644"/>
                  </a:moveTo>
                  <a:cubicBezTo>
                    <a:pt x="60913" y="103954"/>
                    <a:pt x="59698" y="104442"/>
                    <a:pt x="58567" y="105097"/>
                  </a:cubicBezTo>
                  <a:lnTo>
                    <a:pt x="59186" y="106168"/>
                  </a:lnTo>
                  <a:cubicBezTo>
                    <a:pt x="60210" y="105585"/>
                    <a:pt x="61317" y="105132"/>
                    <a:pt x="62472" y="104847"/>
                  </a:cubicBezTo>
                  <a:lnTo>
                    <a:pt x="62175" y="103644"/>
                  </a:lnTo>
                  <a:close/>
                  <a:moveTo>
                    <a:pt x="55495" y="107478"/>
                  </a:moveTo>
                  <a:cubicBezTo>
                    <a:pt x="54590" y="108407"/>
                    <a:pt x="53817" y="109454"/>
                    <a:pt x="53197" y="110597"/>
                  </a:cubicBezTo>
                  <a:lnTo>
                    <a:pt x="54293" y="111193"/>
                  </a:lnTo>
                  <a:cubicBezTo>
                    <a:pt x="54852" y="110145"/>
                    <a:pt x="55555" y="109193"/>
                    <a:pt x="56388" y="108335"/>
                  </a:cubicBezTo>
                  <a:lnTo>
                    <a:pt x="55495" y="107478"/>
                  </a:lnTo>
                  <a:close/>
                  <a:moveTo>
                    <a:pt x="51840" y="114241"/>
                  </a:moveTo>
                  <a:cubicBezTo>
                    <a:pt x="51626" y="115229"/>
                    <a:pt x="51507" y="116253"/>
                    <a:pt x="51507" y="117277"/>
                  </a:cubicBezTo>
                  <a:lnTo>
                    <a:pt x="51507" y="118075"/>
                  </a:lnTo>
                  <a:lnTo>
                    <a:pt x="52745" y="118075"/>
                  </a:lnTo>
                  <a:lnTo>
                    <a:pt x="52745" y="117277"/>
                  </a:lnTo>
                  <a:cubicBezTo>
                    <a:pt x="52745" y="116348"/>
                    <a:pt x="52852" y="115408"/>
                    <a:pt x="53055" y="114503"/>
                  </a:cubicBezTo>
                  <a:lnTo>
                    <a:pt x="51840" y="114241"/>
                  </a:lnTo>
                  <a:close/>
                  <a:moveTo>
                    <a:pt x="51507" y="121801"/>
                  </a:moveTo>
                  <a:lnTo>
                    <a:pt x="51507" y="125528"/>
                  </a:lnTo>
                  <a:lnTo>
                    <a:pt x="52757" y="125528"/>
                  </a:lnTo>
                  <a:lnTo>
                    <a:pt x="52757" y="121801"/>
                  </a:lnTo>
                  <a:close/>
                  <a:moveTo>
                    <a:pt x="51507" y="129243"/>
                  </a:moveTo>
                  <a:lnTo>
                    <a:pt x="51507" y="132969"/>
                  </a:lnTo>
                  <a:lnTo>
                    <a:pt x="52757" y="132969"/>
                  </a:lnTo>
                  <a:lnTo>
                    <a:pt x="52757" y="1292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  <p:pic>
        <p:nvPicPr>
          <p:cNvPr id="212" name="Google Shape;21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7091" y="3051019"/>
            <a:ext cx="1004550" cy="1004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" name="Google Shape;213;p14"/>
          <p:cNvGrpSpPr/>
          <p:nvPr/>
        </p:nvGrpSpPr>
        <p:grpSpPr>
          <a:xfrm>
            <a:off x="914260" y="2094004"/>
            <a:ext cx="3915493" cy="1680526"/>
            <a:chOff x="3875007" y="-778225"/>
            <a:chExt cx="3915493" cy="1680526"/>
          </a:xfrm>
        </p:grpSpPr>
        <p:sp>
          <p:nvSpPr>
            <p:cNvPr id="214" name="Google Shape;214;p14"/>
            <p:cNvSpPr/>
            <p:nvPr/>
          </p:nvSpPr>
          <p:spPr>
            <a:xfrm rot="-2700000">
              <a:off x="4047354" y="-102140"/>
              <a:ext cx="832064" cy="832124"/>
            </a:xfrm>
            <a:custGeom>
              <a:rect b="b" l="l" r="r" t="t"/>
              <a:pathLst>
                <a:path extrusionOk="0" h="20337" w="20325">
                  <a:moveTo>
                    <a:pt x="12633" y="1"/>
                  </a:moveTo>
                  <a:cubicBezTo>
                    <a:pt x="8406" y="1"/>
                    <a:pt x="4942" y="3442"/>
                    <a:pt x="4942" y="7692"/>
                  </a:cubicBezTo>
                  <a:cubicBezTo>
                    <a:pt x="4942" y="9728"/>
                    <a:pt x="5739" y="11562"/>
                    <a:pt x="7013" y="12943"/>
                  </a:cubicBezTo>
                  <a:lnTo>
                    <a:pt x="1787" y="18170"/>
                  </a:lnTo>
                  <a:cubicBezTo>
                    <a:pt x="1608" y="18063"/>
                    <a:pt x="1394" y="17991"/>
                    <a:pt x="1167" y="17991"/>
                  </a:cubicBezTo>
                  <a:cubicBezTo>
                    <a:pt x="536" y="17991"/>
                    <a:pt x="1" y="18539"/>
                    <a:pt x="1" y="19170"/>
                  </a:cubicBezTo>
                  <a:cubicBezTo>
                    <a:pt x="1" y="19813"/>
                    <a:pt x="536" y="20337"/>
                    <a:pt x="1167" y="20337"/>
                  </a:cubicBezTo>
                  <a:cubicBezTo>
                    <a:pt x="1822" y="20337"/>
                    <a:pt x="2334" y="19813"/>
                    <a:pt x="2334" y="19170"/>
                  </a:cubicBezTo>
                  <a:cubicBezTo>
                    <a:pt x="2334" y="18956"/>
                    <a:pt x="2275" y="18753"/>
                    <a:pt x="2179" y="18575"/>
                  </a:cubicBezTo>
                  <a:lnTo>
                    <a:pt x="7418" y="13336"/>
                  </a:lnTo>
                  <a:cubicBezTo>
                    <a:pt x="8787" y="14610"/>
                    <a:pt x="10633" y="15384"/>
                    <a:pt x="12633" y="15384"/>
                  </a:cubicBezTo>
                  <a:cubicBezTo>
                    <a:pt x="16884" y="15384"/>
                    <a:pt x="20325" y="11943"/>
                    <a:pt x="20325" y="7692"/>
                  </a:cubicBezTo>
                  <a:cubicBezTo>
                    <a:pt x="20325" y="3442"/>
                    <a:pt x="16884" y="1"/>
                    <a:pt x="12633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15" name="Google Shape;215;p14"/>
            <p:cNvSpPr txBox="1"/>
            <p:nvPr/>
          </p:nvSpPr>
          <p:spPr>
            <a:xfrm>
              <a:off x="4147497" y="-158029"/>
              <a:ext cx="669600" cy="64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01</a:t>
              </a:r>
              <a:endParaRPr sz="2400"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16" name="Google Shape;216;p14"/>
            <p:cNvSpPr txBox="1"/>
            <p:nvPr/>
          </p:nvSpPr>
          <p:spPr>
            <a:xfrm>
              <a:off x="4757800" y="-778225"/>
              <a:ext cx="3032700" cy="11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</a:rPr>
                <a:t>Formulated and proved </a:t>
              </a:r>
              <a:r>
                <a:rPr b="1" lang="en-US" sz="2000">
                  <a:solidFill>
                    <a:schemeClr val="dk1"/>
                  </a:solidFill>
                </a:rPr>
                <a:t>Theorem 2</a:t>
              </a:r>
              <a:endParaRPr b="1" sz="20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</a:rPr>
                <a:t>→ optimal numerical </a:t>
              </a:r>
              <a:br>
                <a:rPr lang="en-US" sz="2000">
                  <a:solidFill>
                    <a:schemeClr val="dk1"/>
                  </a:solidFill>
                </a:rPr>
              </a:br>
              <a:r>
                <a:rPr lang="en-US" sz="2000">
                  <a:solidFill>
                    <a:schemeClr val="dk1"/>
                  </a:solidFill>
                </a:rPr>
                <a:t>     solutions</a:t>
              </a:r>
              <a:endParaRPr sz="2000">
                <a:solidFill>
                  <a:schemeClr val="dk1"/>
                </a:solidFill>
              </a:endParaRPr>
            </a:p>
          </p:txBody>
        </p:sp>
      </p:grpSp>
      <p:grpSp>
        <p:nvGrpSpPr>
          <p:cNvPr id="217" name="Google Shape;217;p14"/>
          <p:cNvGrpSpPr/>
          <p:nvPr/>
        </p:nvGrpSpPr>
        <p:grpSpPr>
          <a:xfrm>
            <a:off x="5008311" y="1262748"/>
            <a:ext cx="4335168" cy="1313476"/>
            <a:chOff x="1970007" y="3246425"/>
            <a:chExt cx="4335168" cy="1313476"/>
          </a:xfrm>
        </p:grpSpPr>
        <p:sp>
          <p:nvSpPr>
            <p:cNvPr id="218" name="Google Shape;218;p14"/>
            <p:cNvSpPr/>
            <p:nvPr/>
          </p:nvSpPr>
          <p:spPr>
            <a:xfrm rot="-2700000">
              <a:off x="2142354" y="3555460"/>
              <a:ext cx="832064" cy="832124"/>
            </a:xfrm>
            <a:custGeom>
              <a:rect b="b" l="l" r="r" t="t"/>
              <a:pathLst>
                <a:path extrusionOk="0" h="20337" w="20325">
                  <a:moveTo>
                    <a:pt x="12633" y="1"/>
                  </a:moveTo>
                  <a:cubicBezTo>
                    <a:pt x="8406" y="1"/>
                    <a:pt x="4942" y="3442"/>
                    <a:pt x="4942" y="7692"/>
                  </a:cubicBezTo>
                  <a:cubicBezTo>
                    <a:pt x="4942" y="9728"/>
                    <a:pt x="5739" y="11562"/>
                    <a:pt x="7013" y="12943"/>
                  </a:cubicBezTo>
                  <a:lnTo>
                    <a:pt x="1787" y="18170"/>
                  </a:lnTo>
                  <a:cubicBezTo>
                    <a:pt x="1608" y="18063"/>
                    <a:pt x="1394" y="17991"/>
                    <a:pt x="1167" y="17991"/>
                  </a:cubicBezTo>
                  <a:cubicBezTo>
                    <a:pt x="536" y="17991"/>
                    <a:pt x="1" y="18539"/>
                    <a:pt x="1" y="19170"/>
                  </a:cubicBezTo>
                  <a:cubicBezTo>
                    <a:pt x="1" y="19813"/>
                    <a:pt x="536" y="20337"/>
                    <a:pt x="1167" y="20337"/>
                  </a:cubicBezTo>
                  <a:cubicBezTo>
                    <a:pt x="1822" y="20337"/>
                    <a:pt x="2334" y="19813"/>
                    <a:pt x="2334" y="19170"/>
                  </a:cubicBezTo>
                  <a:cubicBezTo>
                    <a:pt x="2334" y="18956"/>
                    <a:pt x="2275" y="18753"/>
                    <a:pt x="2179" y="18575"/>
                  </a:cubicBezTo>
                  <a:lnTo>
                    <a:pt x="7418" y="13336"/>
                  </a:lnTo>
                  <a:cubicBezTo>
                    <a:pt x="8787" y="14610"/>
                    <a:pt x="10633" y="15384"/>
                    <a:pt x="12633" y="15384"/>
                  </a:cubicBezTo>
                  <a:cubicBezTo>
                    <a:pt x="16884" y="15384"/>
                    <a:pt x="20325" y="11943"/>
                    <a:pt x="20325" y="7692"/>
                  </a:cubicBezTo>
                  <a:cubicBezTo>
                    <a:pt x="20325" y="3442"/>
                    <a:pt x="16884" y="1"/>
                    <a:pt x="12633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19" name="Google Shape;219;p14"/>
            <p:cNvSpPr txBox="1"/>
            <p:nvPr/>
          </p:nvSpPr>
          <p:spPr>
            <a:xfrm>
              <a:off x="2227595" y="3446827"/>
              <a:ext cx="649200" cy="7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03</a:t>
              </a:r>
              <a:endParaRPr sz="2400"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20" name="Google Shape;220;p14"/>
            <p:cNvSpPr txBox="1"/>
            <p:nvPr/>
          </p:nvSpPr>
          <p:spPr>
            <a:xfrm>
              <a:off x="2925675" y="3246425"/>
              <a:ext cx="3379500" cy="11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</a:rPr>
                <a:t>Implemented tokenization on dataset</a:t>
              </a:r>
              <a:endParaRPr sz="2000">
                <a:solidFill>
                  <a:schemeClr val="dk1"/>
                </a:solidFill>
              </a:endParaRPr>
            </a:p>
          </p:txBody>
        </p:sp>
      </p:grpSp>
      <p:grpSp>
        <p:nvGrpSpPr>
          <p:cNvPr id="221" name="Google Shape;221;p14"/>
          <p:cNvGrpSpPr/>
          <p:nvPr/>
        </p:nvGrpSpPr>
        <p:grpSpPr>
          <a:xfrm>
            <a:off x="2442228" y="4719621"/>
            <a:ext cx="4007850" cy="1618903"/>
            <a:chOff x="2198600" y="3002122"/>
            <a:chExt cx="4007850" cy="1618903"/>
          </a:xfrm>
        </p:grpSpPr>
        <p:sp>
          <p:nvSpPr>
            <p:cNvPr id="222" name="Google Shape;222;p14"/>
            <p:cNvSpPr/>
            <p:nvPr/>
          </p:nvSpPr>
          <p:spPr>
            <a:xfrm rot="8100148">
              <a:off x="2370954" y="3174439"/>
              <a:ext cx="832100" cy="832124"/>
            </a:xfrm>
            <a:custGeom>
              <a:rect b="b" l="l" r="r" t="t"/>
              <a:pathLst>
                <a:path extrusionOk="0" h="20337" w="20325">
                  <a:moveTo>
                    <a:pt x="12633" y="1"/>
                  </a:moveTo>
                  <a:cubicBezTo>
                    <a:pt x="8406" y="1"/>
                    <a:pt x="4942" y="3442"/>
                    <a:pt x="4942" y="7692"/>
                  </a:cubicBezTo>
                  <a:cubicBezTo>
                    <a:pt x="4942" y="9728"/>
                    <a:pt x="5739" y="11562"/>
                    <a:pt x="7013" y="12943"/>
                  </a:cubicBezTo>
                  <a:lnTo>
                    <a:pt x="1787" y="18170"/>
                  </a:lnTo>
                  <a:cubicBezTo>
                    <a:pt x="1608" y="18063"/>
                    <a:pt x="1394" y="17991"/>
                    <a:pt x="1167" y="17991"/>
                  </a:cubicBezTo>
                  <a:cubicBezTo>
                    <a:pt x="536" y="17991"/>
                    <a:pt x="1" y="18539"/>
                    <a:pt x="1" y="19170"/>
                  </a:cubicBezTo>
                  <a:cubicBezTo>
                    <a:pt x="1" y="19813"/>
                    <a:pt x="536" y="20337"/>
                    <a:pt x="1167" y="20337"/>
                  </a:cubicBezTo>
                  <a:cubicBezTo>
                    <a:pt x="1822" y="20337"/>
                    <a:pt x="2334" y="19813"/>
                    <a:pt x="2334" y="19170"/>
                  </a:cubicBezTo>
                  <a:cubicBezTo>
                    <a:pt x="2334" y="18956"/>
                    <a:pt x="2275" y="18753"/>
                    <a:pt x="2179" y="18575"/>
                  </a:cubicBezTo>
                  <a:lnTo>
                    <a:pt x="7418" y="13336"/>
                  </a:lnTo>
                  <a:cubicBezTo>
                    <a:pt x="8787" y="14610"/>
                    <a:pt x="10633" y="15384"/>
                    <a:pt x="12633" y="15384"/>
                  </a:cubicBezTo>
                  <a:cubicBezTo>
                    <a:pt x="16884" y="15384"/>
                    <a:pt x="20325" y="11943"/>
                    <a:pt x="20325" y="7692"/>
                  </a:cubicBezTo>
                  <a:cubicBezTo>
                    <a:pt x="20325" y="3442"/>
                    <a:pt x="16884" y="1"/>
                    <a:pt x="12633" y="1"/>
                  </a:cubicBezTo>
                  <a:close/>
                </a:path>
              </a:pathLst>
            </a:custGeom>
            <a:solidFill>
              <a:srgbClr val="FCAB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23" name="Google Shape;223;p14"/>
            <p:cNvSpPr txBox="1"/>
            <p:nvPr/>
          </p:nvSpPr>
          <p:spPr>
            <a:xfrm>
              <a:off x="2459447" y="3424651"/>
              <a:ext cx="629100" cy="58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02</a:t>
              </a:r>
              <a:endParaRPr sz="2400"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24" name="Google Shape;224;p14"/>
            <p:cNvSpPr txBox="1"/>
            <p:nvPr/>
          </p:nvSpPr>
          <p:spPr>
            <a:xfrm>
              <a:off x="3173750" y="3514625"/>
              <a:ext cx="3032700" cy="11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</a:rPr>
                <a:t>Formulated </a:t>
              </a:r>
              <a:r>
                <a:rPr lang="en-US" sz="2000">
                  <a:solidFill>
                    <a:schemeClr val="dk1"/>
                  </a:solidFill>
                </a:rPr>
                <a:t> and proved</a:t>
              </a:r>
              <a:r>
                <a:rPr lang="en-US" sz="2000">
                  <a:solidFill>
                    <a:schemeClr val="dk1"/>
                  </a:solidFill>
                </a:rPr>
                <a:t> </a:t>
              </a:r>
              <a:r>
                <a:rPr b="1" lang="en-US" sz="2000">
                  <a:solidFill>
                    <a:schemeClr val="dk1"/>
                  </a:solidFill>
                </a:rPr>
                <a:t>Theorem 3</a:t>
              </a:r>
              <a:endParaRPr b="1" sz="20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</a:rPr>
                <a:t>→ NP-hard problem</a:t>
              </a:r>
              <a:endParaRPr sz="2000">
                <a:solidFill>
                  <a:schemeClr val="dk1"/>
                </a:solidFill>
              </a:endParaRPr>
            </a:p>
          </p:txBody>
        </p:sp>
      </p:grpSp>
      <p:grpSp>
        <p:nvGrpSpPr>
          <p:cNvPr id="225" name="Google Shape;225;p14"/>
          <p:cNvGrpSpPr/>
          <p:nvPr/>
        </p:nvGrpSpPr>
        <p:grpSpPr>
          <a:xfrm>
            <a:off x="6778603" y="4878121"/>
            <a:ext cx="4606900" cy="1294303"/>
            <a:chOff x="2351000" y="2925922"/>
            <a:chExt cx="4606900" cy="1294303"/>
          </a:xfrm>
        </p:grpSpPr>
        <p:sp>
          <p:nvSpPr>
            <p:cNvPr id="226" name="Google Shape;226;p14"/>
            <p:cNvSpPr/>
            <p:nvPr/>
          </p:nvSpPr>
          <p:spPr>
            <a:xfrm rot="8100148">
              <a:off x="2523354" y="3098239"/>
              <a:ext cx="832100" cy="832124"/>
            </a:xfrm>
            <a:custGeom>
              <a:rect b="b" l="l" r="r" t="t"/>
              <a:pathLst>
                <a:path extrusionOk="0" h="20337" w="20325">
                  <a:moveTo>
                    <a:pt x="12633" y="1"/>
                  </a:moveTo>
                  <a:cubicBezTo>
                    <a:pt x="8406" y="1"/>
                    <a:pt x="4942" y="3442"/>
                    <a:pt x="4942" y="7692"/>
                  </a:cubicBezTo>
                  <a:cubicBezTo>
                    <a:pt x="4942" y="9728"/>
                    <a:pt x="5739" y="11562"/>
                    <a:pt x="7013" y="12943"/>
                  </a:cubicBezTo>
                  <a:lnTo>
                    <a:pt x="1787" y="18170"/>
                  </a:lnTo>
                  <a:cubicBezTo>
                    <a:pt x="1608" y="18063"/>
                    <a:pt x="1394" y="17991"/>
                    <a:pt x="1167" y="17991"/>
                  </a:cubicBezTo>
                  <a:cubicBezTo>
                    <a:pt x="536" y="17991"/>
                    <a:pt x="1" y="18539"/>
                    <a:pt x="1" y="19170"/>
                  </a:cubicBezTo>
                  <a:cubicBezTo>
                    <a:pt x="1" y="19813"/>
                    <a:pt x="536" y="20337"/>
                    <a:pt x="1167" y="20337"/>
                  </a:cubicBezTo>
                  <a:cubicBezTo>
                    <a:pt x="1822" y="20337"/>
                    <a:pt x="2334" y="19813"/>
                    <a:pt x="2334" y="19170"/>
                  </a:cubicBezTo>
                  <a:cubicBezTo>
                    <a:pt x="2334" y="18956"/>
                    <a:pt x="2275" y="18753"/>
                    <a:pt x="2179" y="18575"/>
                  </a:cubicBezTo>
                  <a:lnTo>
                    <a:pt x="7418" y="13336"/>
                  </a:lnTo>
                  <a:cubicBezTo>
                    <a:pt x="8787" y="14610"/>
                    <a:pt x="10633" y="15384"/>
                    <a:pt x="12633" y="15384"/>
                  </a:cubicBezTo>
                  <a:cubicBezTo>
                    <a:pt x="16884" y="15384"/>
                    <a:pt x="20325" y="11943"/>
                    <a:pt x="20325" y="7692"/>
                  </a:cubicBezTo>
                  <a:cubicBezTo>
                    <a:pt x="20325" y="3442"/>
                    <a:pt x="16884" y="1"/>
                    <a:pt x="12633" y="1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27" name="Google Shape;227;p14"/>
            <p:cNvSpPr txBox="1"/>
            <p:nvPr/>
          </p:nvSpPr>
          <p:spPr>
            <a:xfrm>
              <a:off x="2604897" y="3362226"/>
              <a:ext cx="6690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04</a:t>
              </a:r>
              <a:endParaRPr sz="2400"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28" name="Google Shape;228;p14"/>
            <p:cNvSpPr txBox="1"/>
            <p:nvPr/>
          </p:nvSpPr>
          <p:spPr>
            <a:xfrm>
              <a:off x="3315300" y="3113825"/>
              <a:ext cx="3642600" cy="11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</a:rPr>
                <a:t>Proved market concentration</a:t>
              </a:r>
              <a:endParaRPr sz="20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</a:rPr>
                <a:t>as a reliable metric</a:t>
              </a:r>
              <a:endParaRPr sz="20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5"/>
          <p:cNvSpPr/>
          <p:nvPr/>
        </p:nvSpPr>
        <p:spPr>
          <a:xfrm>
            <a:off x="1382450" y="2684025"/>
            <a:ext cx="9346500" cy="1938900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5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228600">
            <a:normAutofit/>
          </a:bodyPr>
          <a:lstStyle/>
          <a:p>
            <a:pPr indent="0" lvl="0" marL="7315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Portfolio sold-out problem: An over</a:t>
            </a:r>
            <a:r>
              <a:rPr lang="en-US"/>
              <a:t>view</a:t>
            </a:r>
            <a:endParaRPr/>
          </a:p>
        </p:txBody>
      </p:sp>
      <p:sp>
        <p:nvSpPr>
          <p:cNvPr id="235" name="Google Shape;235;p15"/>
          <p:cNvSpPr txBox="1"/>
          <p:nvPr/>
        </p:nvSpPr>
        <p:spPr>
          <a:xfrm>
            <a:off x="1601775" y="5064850"/>
            <a:ext cx="94158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-US" sz="2000"/>
              <a:t>One of subproblem is related to SOCP </a:t>
            </a:r>
            <a:r>
              <a:rPr lang="en-US" sz="2000">
                <a:solidFill>
                  <a:schemeClr val="dk1"/>
                </a:solidFill>
              </a:rPr>
              <a:t>→ optimal solution</a:t>
            </a:r>
            <a:endParaRPr b="1" sz="2700">
              <a:solidFill>
                <a:srgbClr val="92A61D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One of subproblem is related to Subset Sum Problem → NP₋hard 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36" name="Google Shape;23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7175" y="2815162"/>
            <a:ext cx="1325700" cy="13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5"/>
          <p:cNvSpPr txBox="1"/>
          <p:nvPr/>
        </p:nvSpPr>
        <p:spPr>
          <a:xfrm>
            <a:off x="1511775" y="4140850"/>
            <a:ext cx="1876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small investors</a:t>
            </a:r>
            <a:endParaRPr sz="1800"/>
          </a:p>
        </p:txBody>
      </p:sp>
      <p:sp>
        <p:nvSpPr>
          <p:cNvPr id="238" name="Google Shape;238;p15"/>
          <p:cNvSpPr/>
          <p:nvPr/>
        </p:nvSpPr>
        <p:spPr>
          <a:xfrm>
            <a:off x="3989875" y="3180475"/>
            <a:ext cx="6513300" cy="979800"/>
          </a:xfrm>
          <a:prstGeom prst="rect">
            <a:avLst/>
          </a:prstGeom>
          <a:solidFill>
            <a:srgbClr val="E1DD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Instead of seeking a single best portfolio, construct as many reasonably good portfolios as possible.</a:t>
            </a:r>
            <a:endParaRPr/>
          </a:p>
        </p:txBody>
      </p:sp>
      <p:sp>
        <p:nvSpPr>
          <p:cNvPr id="239" name="Google Shape;239;p15"/>
          <p:cNvSpPr/>
          <p:nvPr/>
        </p:nvSpPr>
        <p:spPr>
          <a:xfrm>
            <a:off x="3278225" y="3546850"/>
            <a:ext cx="546300" cy="33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AC50B">
              <a:alpha val="520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5"/>
          <p:cNvSpPr txBox="1"/>
          <p:nvPr/>
        </p:nvSpPr>
        <p:spPr>
          <a:xfrm>
            <a:off x="11350698" y="6430600"/>
            <a:ext cx="8415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4546A"/>
                </a:solidFill>
              </a:rPr>
              <a:t>6</a:t>
            </a:r>
            <a:r>
              <a:rPr lang="en-US" sz="1600">
                <a:solidFill>
                  <a:srgbClr val="44546A"/>
                </a:solidFill>
              </a:rPr>
              <a:t>/32</a:t>
            </a:r>
            <a:endParaRPr sz="1600">
              <a:solidFill>
                <a:srgbClr val="44546A"/>
              </a:solidFill>
            </a:endParaRPr>
          </a:p>
        </p:txBody>
      </p:sp>
      <p:sp>
        <p:nvSpPr>
          <p:cNvPr id="241" name="Google Shape;241;p15"/>
          <p:cNvSpPr txBox="1"/>
          <p:nvPr/>
        </p:nvSpPr>
        <p:spPr>
          <a:xfrm>
            <a:off x="1304175" y="2238750"/>
            <a:ext cx="23163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595959"/>
                </a:solidFill>
              </a:rPr>
              <a:t>Different</a:t>
            </a:r>
            <a:endParaRPr i="1" sz="1800">
              <a:solidFill>
                <a:srgbClr val="595959"/>
              </a:solidFill>
            </a:endParaRPr>
          </a:p>
        </p:txBody>
      </p:sp>
      <p:sp>
        <p:nvSpPr>
          <p:cNvPr id="242" name="Google Shape;242;p15"/>
          <p:cNvSpPr txBox="1"/>
          <p:nvPr/>
        </p:nvSpPr>
        <p:spPr>
          <a:xfrm>
            <a:off x="3608875" y="1576575"/>
            <a:ext cx="14658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Problem</a:t>
            </a:r>
            <a:endParaRPr sz="2000"/>
          </a:p>
        </p:txBody>
      </p:sp>
      <p:sp>
        <p:nvSpPr>
          <p:cNvPr id="243" name="Google Shape;243;p15"/>
          <p:cNvSpPr txBox="1"/>
          <p:nvPr/>
        </p:nvSpPr>
        <p:spPr>
          <a:xfrm>
            <a:off x="6992350" y="1576575"/>
            <a:ext cx="2471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Markowitz model</a:t>
            </a:r>
            <a:endParaRPr sz="2000"/>
          </a:p>
        </p:txBody>
      </p:sp>
      <p:cxnSp>
        <p:nvCxnSpPr>
          <p:cNvPr id="244" name="Google Shape;244;p15"/>
          <p:cNvCxnSpPr>
            <a:stCxn id="242" idx="3"/>
            <a:endCxn id="243" idx="1"/>
          </p:cNvCxnSpPr>
          <p:nvPr/>
        </p:nvCxnSpPr>
        <p:spPr>
          <a:xfrm>
            <a:off x="5074675" y="1896525"/>
            <a:ext cx="1917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15"/>
          <p:cNvSpPr txBox="1"/>
          <p:nvPr/>
        </p:nvSpPr>
        <p:spPr>
          <a:xfrm>
            <a:off x="5183300" y="1465175"/>
            <a:ext cx="16467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similar to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6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228600">
            <a:normAutofit/>
          </a:bodyPr>
          <a:lstStyle/>
          <a:p>
            <a:pPr indent="0" lvl="0" marL="7315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Methodology </a:t>
            </a:r>
            <a:endParaRPr/>
          </a:p>
        </p:txBody>
      </p:sp>
      <p:sp>
        <p:nvSpPr>
          <p:cNvPr id="251" name="Google Shape;251;p16"/>
          <p:cNvSpPr txBox="1"/>
          <p:nvPr/>
        </p:nvSpPr>
        <p:spPr>
          <a:xfrm>
            <a:off x="11350698" y="6430600"/>
            <a:ext cx="8415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4546A"/>
                </a:solidFill>
              </a:rPr>
              <a:t>7/32</a:t>
            </a:r>
            <a:endParaRPr sz="1600">
              <a:solidFill>
                <a:srgbClr val="44546A"/>
              </a:solidFill>
            </a:endParaRPr>
          </a:p>
        </p:txBody>
      </p:sp>
      <p:pic>
        <p:nvPicPr>
          <p:cNvPr id="252" name="Google Shape;252;p16"/>
          <p:cNvPicPr preferRelativeResize="0"/>
          <p:nvPr/>
        </p:nvPicPr>
        <p:blipFill rotWithShape="1">
          <a:blip r:embed="rId3">
            <a:alphaModFix/>
          </a:blip>
          <a:srcRect b="31577" l="0" r="0" t="0"/>
          <a:stretch/>
        </p:blipFill>
        <p:spPr>
          <a:xfrm>
            <a:off x="685800" y="1414450"/>
            <a:ext cx="11257077" cy="32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6"/>
          <p:cNvSpPr/>
          <p:nvPr/>
        </p:nvSpPr>
        <p:spPr>
          <a:xfrm>
            <a:off x="10191350" y="-2027150"/>
            <a:ext cx="4066800" cy="4051200"/>
          </a:xfrm>
          <a:prstGeom prst="pie">
            <a:avLst>
              <a:gd fmla="val 5390426" name="adj1"/>
              <a:gd fmla="val 10827340" name="adj2"/>
            </a:avLst>
          </a:prstGeom>
          <a:solidFill>
            <a:srgbClr val="AAC50B"/>
          </a:solidFill>
          <a:ln cap="flat" cmpd="sng" w="9525">
            <a:solidFill>
              <a:srgbClr val="AAC50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16"/>
          <p:cNvPicPr preferRelativeResize="0"/>
          <p:nvPr/>
        </p:nvPicPr>
        <p:blipFill rotWithShape="1">
          <a:blip r:embed="rId3">
            <a:alphaModFix/>
          </a:blip>
          <a:srcRect b="0" l="0" r="0" t="68260"/>
          <a:stretch/>
        </p:blipFill>
        <p:spPr>
          <a:xfrm>
            <a:off x="685800" y="4791974"/>
            <a:ext cx="11257077" cy="150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7"/>
          <p:cNvSpPr/>
          <p:nvPr/>
        </p:nvSpPr>
        <p:spPr>
          <a:xfrm>
            <a:off x="656750" y="4314150"/>
            <a:ext cx="10894500" cy="1850700"/>
          </a:xfrm>
          <a:prstGeom prst="roundRect">
            <a:avLst>
              <a:gd fmla="val 9777" name="adj"/>
            </a:avLst>
          </a:prstGeom>
          <a:noFill/>
          <a:ln cap="flat" cmpd="sng" w="19050">
            <a:solidFill>
              <a:srgbClr val="92A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7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228600">
            <a:normAutofit/>
          </a:bodyPr>
          <a:lstStyle/>
          <a:p>
            <a:pPr indent="0" lvl="0" marL="7315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Methodology </a:t>
            </a:r>
            <a:endParaRPr/>
          </a:p>
        </p:txBody>
      </p:sp>
      <p:sp>
        <p:nvSpPr>
          <p:cNvPr id="261" name="Google Shape;261;p17"/>
          <p:cNvSpPr txBox="1"/>
          <p:nvPr/>
        </p:nvSpPr>
        <p:spPr>
          <a:xfrm>
            <a:off x="11350698" y="6430600"/>
            <a:ext cx="8415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4546A"/>
                </a:solidFill>
              </a:rPr>
              <a:t>8</a:t>
            </a:r>
            <a:r>
              <a:rPr lang="en-US" sz="1600">
                <a:solidFill>
                  <a:srgbClr val="44546A"/>
                </a:solidFill>
              </a:rPr>
              <a:t>/32</a:t>
            </a:r>
            <a:endParaRPr sz="1600">
              <a:solidFill>
                <a:srgbClr val="44546A"/>
              </a:solidFill>
            </a:endParaRPr>
          </a:p>
        </p:txBody>
      </p:sp>
      <p:pic>
        <p:nvPicPr>
          <p:cNvPr id="262" name="Google Shape;262;p17"/>
          <p:cNvPicPr preferRelativeResize="0"/>
          <p:nvPr/>
        </p:nvPicPr>
        <p:blipFill rotWithShape="1">
          <a:blip r:embed="rId3">
            <a:alphaModFix/>
          </a:blip>
          <a:srcRect b="61462" l="0" r="0" t="0"/>
          <a:stretch/>
        </p:blipFill>
        <p:spPr>
          <a:xfrm>
            <a:off x="685800" y="1338250"/>
            <a:ext cx="10894448" cy="1745426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7"/>
          <p:cNvSpPr/>
          <p:nvPr/>
        </p:nvSpPr>
        <p:spPr>
          <a:xfrm>
            <a:off x="10191350" y="-2027150"/>
            <a:ext cx="4066800" cy="4051200"/>
          </a:xfrm>
          <a:prstGeom prst="pie">
            <a:avLst>
              <a:gd fmla="val 5390426" name="adj1"/>
              <a:gd fmla="val 10827340" name="adj2"/>
            </a:avLst>
          </a:prstGeom>
          <a:solidFill>
            <a:srgbClr val="AAC50B"/>
          </a:solidFill>
          <a:ln cap="flat" cmpd="sng" w="9525">
            <a:solidFill>
              <a:srgbClr val="AAC50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17"/>
          <p:cNvPicPr preferRelativeResize="0"/>
          <p:nvPr/>
        </p:nvPicPr>
        <p:blipFill rotWithShape="1">
          <a:blip r:embed="rId3">
            <a:alphaModFix/>
          </a:blip>
          <a:srcRect b="37973" l="0" r="0" t="39294"/>
          <a:stretch/>
        </p:blipFill>
        <p:spPr>
          <a:xfrm>
            <a:off x="685800" y="3212175"/>
            <a:ext cx="10894448" cy="10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7"/>
          <p:cNvPicPr preferRelativeResize="0"/>
          <p:nvPr/>
        </p:nvPicPr>
        <p:blipFill rotWithShape="1">
          <a:blip r:embed="rId3">
            <a:alphaModFix/>
          </a:blip>
          <a:srcRect b="10552" l="1229" r="3478" t="62657"/>
          <a:stretch/>
        </p:blipFill>
        <p:spPr>
          <a:xfrm>
            <a:off x="819600" y="4370275"/>
            <a:ext cx="10381800" cy="121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0525" y="5286375"/>
            <a:ext cx="2701175" cy="80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8"/>
          <p:cNvSpPr txBox="1"/>
          <p:nvPr>
            <p:ph type="title"/>
          </p:nvPr>
        </p:nvSpPr>
        <p:spPr>
          <a:xfrm>
            <a:off x="0" y="0"/>
            <a:ext cx="121920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228600">
            <a:normAutofit/>
          </a:bodyPr>
          <a:lstStyle/>
          <a:p>
            <a:pPr indent="0" lvl="0" marL="7315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Methodology : </a:t>
            </a:r>
            <a:r>
              <a:rPr lang="en-US" sz="3200"/>
              <a:t>Portfolio sold-out special cases</a:t>
            </a:r>
            <a:endParaRPr sz="3200"/>
          </a:p>
        </p:txBody>
      </p:sp>
      <p:sp>
        <p:nvSpPr>
          <p:cNvPr id="272" name="Google Shape;272;p18"/>
          <p:cNvSpPr txBox="1"/>
          <p:nvPr/>
        </p:nvSpPr>
        <p:spPr>
          <a:xfrm>
            <a:off x="5346325" y="4211650"/>
            <a:ext cx="6452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proportion of tokenized asset into the packages</a:t>
            </a:r>
            <a:br>
              <a:rPr lang="en-US" sz="2000"/>
            </a:b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defines as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273" name="Google Shape;273;p18"/>
          <p:cNvSpPr txBox="1"/>
          <p:nvPr/>
        </p:nvSpPr>
        <p:spPr>
          <a:xfrm>
            <a:off x="762000" y="1325700"/>
            <a:ext cx="18582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5395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2A61D"/>
                </a:solidFill>
              </a:rPr>
              <a:t>By assets:</a:t>
            </a:r>
            <a:endParaRPr sz="2200">
              <a:solidFill>
                <a:srgbClr val="92A61D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53957"/>
              </a:solidFill>
            </a:endParaRPr>
          </a:p>
        </p:txBody>
      </p:sp>
      <p:pic>
        <p:nvPicPr>
          <p:cNvPr id="274" name="Google Shape;274;p18"/>
          <p:cNvPicPr preferRelativeResize="0"/>
          <p:nvPr/>
        </p:nvPicPr>
        <p:blipFill rotWithShape="1">
          <a:blip r:embed="rId3">
            <a:alphaModFix/>
          </a:blip>
          <a:srcRect b="0" l="0" r="0" t="6445"/>
          <a:stretch/>
        </p:blipFill>
        <p:spPr>
          <a:xfrm>
            <a:off x="683775" y="2095650"/>
            <a:ext cx="4315874" cy="195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" y="4862975"/>
            <a:ext cx="3647758" cy="127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6" name="Google Shape;276;p18"/>
          <p:cNvGrpSpPr/>
          <p:nvPr/>
        </p:nvGrpSpPr>
        <p:grpSpPr>
          <a:xfrm>
            <a:off x="5346325" y="5038475"/>
            <a:ext cx="6514500" cy="942900"/>
            <a:chOff x="5498725" y="5343275"/>
            <a:chExt cx="6514500" cy="942900"/>
          </a:xfrm>
        </p:grpSpPr>
        <p:sp>
          <p:nvSpPr>
            <p:cNvPr id="277" name="Google Shape;277;p18"/>
            <p:cNvSpPr/>
            <p:nvPr/>
          </p:nvSpPr>
          <p:spPr>
            <a:xfrm>
              <a:off x="5498725" y="5343275"/>
              <a:ext cx="6514500" cy="942900"/>
            </a:xfrm>
            <a:prstGeom prst="rect">
              <a:avLst/>
            </a:prstGeom>
            <a:noFill/>
            <a:ln cap="flat" cmpd="sng" w="28575">
              <a:solidFill>
                <a:srgbClr val="AAC50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78" name="Google Shape;278;p18"/>
            <p:cNvPicPr preferRelativeResize="0"/>
            <p:nvPr/>
          </p:nvPicPr>
          <p:blipFill rotWithShape="1">
            <a:blip r:embed="rId5">
              <a:alphaModFix/>
            </a:blip>
            <a:srcRect b="0" l="1190" r="2812" t="0"/>
            <a:stretch/>
          </p:blipFill>
          <p:spPr>
            <a:xfrm>
              <a:off x="5660350" y="5414525"/>
              <a:ext cx="6191251" cy="80040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279" name="Google Shape;279;p18"/>
          <p:cNvGraphicFramePr/>
          <p:nvPr/>
        </p:nvGraphicFramePr>
        <p:xfrm>
          <a:off x="5372061" y="203632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{B74A4200-A708-4AE7-95C8-017E68D5F34F}</a:tableStyleId>
              </a:tblPr>
              <a:tblGrid>
                <a:gridCol w="1937625"/>
                <a:gridCol w="2198475"/>
                <a:gridCol w="2326925"/>
              </a:tblGrid>
              <a:tr h="404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/>
                    </a:p>
                  </a:txBody>
                  <a:tcPr marT="27725" marB="27725" marR="55475" marL="55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Discrete</a:t>
                      </a:r>
                      <a:endParaRPr sz="2000" u="none" cap="none" strike="noStrike"/>
                    </a:p>
                  </a:txBody>
                  <a:tcPr marT="27725" marB="27725" marR="55475" marL="55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Continuous</a:t>
                      </a:r>
                      <a:endParaRPr sz="2000" u="none" cap="none" strike="noStrike"/>
                    </a:p>
                  </a:txBody>
                  <a:tcPr marT="27725" marB="27725" marR="55475" marL="55475" anchor="ctr"/>
                </a:tc>
              </a:tr>
              <a:tr h="404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Homogeneous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725" marB="27725" marR="55475" marL="55475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optimal solution</a:t>
                      </a:r>
                      <a:endParaRPr sz="2000" u="none" cap="none" strike="noStrike"/>
                    </a:p>
                  </a:txBody>
                  <a:tcPr marT="27725" marB="27725" marR="55475" marL="55475" anchor="ctr">
                    <a:solidFill>
                      <a:srgbClr val="AAC50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optimal solution</a:t>
                      </a:r>
                      <a:endParaRPr sz="2000" u="none" cap="none" strike="noStrike"/>
                    </a:p>
                  </a:txBody>
                  <a:tcPr marT="27725" marB="27725" marR="55475" marL="55475" anchor="ctr">
                    <a:solidFill>
                      <a:srgbClr val="AAC50B"/>
                    </a:solidFill>
                  </a:tcPr>
                </a:tc>
              </a:tr>
              <a:tr h="404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Independent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725" marB="27725" marR="55475" marL="55475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to be solved</a:t>
                      </a:r>
                      <a:endParaRPr sz="2000" u="none" cap="none" strike="noStrike"/>
                    </a:p>
                  </a:txBody>
                  <a:tcPr marT="27725" marB="27725" marR="55475" marL="55475" anchor="ctr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to be solved</a:t>
                      </a:r>
                      <a:endParaRPr sz="2000" u="none" cap="none" strike="noStrike"/>
                    </a:p>
                  </a:txBody>
                  <a:tcPr marT="27725" marB="27725" marR="55475" marL="55475" anchor="ctr">
                    <a:solidFill>
                      <a:srgbClr val="FBD4B4"/>
                    </a:solidFill>
                  </a:tcPr>
                </a:tc>
              </a:tr>
              <a:tr h="404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General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725" marB="27725" marR="55475" marL="55475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to be solved</a:t>
                      </a:r>
                      <a:endParaRPr sz="2000" u="none" cap="none" strike="noStrike"/>
                    </a:p>
                  </a:txBody>
                  <a:tcPr marT="27725" marB="27725" marR="55475" marL="55475" anchor="ctr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numerical solution</a:t>
                      </a:r>
                      <a:endParaRPr sz="2000" u="none" cap="none" strike="noStrike"/>
                    </a:p>
                  </a:txBody>
                  <a:tcPr marT="27725" marB="27725" marR="55475" marL="55475" anchor="ctr">
                    <a:solidFill>
                      <a:srgbClr val="FBD4B4"/>
                    </a:solidFill>
                  </a:tcPr>
                </a:tc>
              </a:tr>
            </a:tbl>
          </a:graphicData>
        </a:graphic>
      </p:graphicFrame>
      <p:sp>
        <p:nvSpPr>
          <p:cNvPr id="280" name="Google Shape;280;p18"/>
          <p:cNvSpPr txBox="1"/>
          <p:nvPr/>
        </p:nvSpPr>
        <p:spPr>
          <a:xfrm>
            <a:off x="11350698" y="6430600"/>
            <a:ext cx="8415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4546A"/>
                </a:solidFill>
              </a:rPr>
              <a:t>9</a:t>
            </a:r>
            <a:r>
              <a:rPr lang="en-US" sz="1600">
                <a:solidFill>
                  <a:srgbClr val="44546A"/>
                </a:solidFill>
              </a:rPr>
              <a:t>/32</a:t>
            </a:r>
            <a:endParaRPr sz="1600">
              <a:solidFill>
                <a:srgbClr val="44546A"/>
              </a:solidFill>
            </a:endParaRPr>
          </a:p>
        </p:txBody>
      </p:sp>
      <p:sp>
        <p:nvSpPr>
          <p:cNvPr id="281" name="Google Shape;281;p18"/>
          <p:cNvSpPr txBox="1"/>
          <p:nvPr/>
        </p:nvSpPr>
        <p:spPr>
          <a:xfrm>
            <a:off x="757475" y="4348500"/>
            <a:ext cx="2141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2A61D"/>
                </a:solidFill>
              </a:rPr>
              <a:t>By packages:</a:t>
            </a:r>
            <a:endParaRPr sz="2200">
              <a:solidFill>
                <a:srgbClr val="253957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General slides">
  <a:themeElements>
    <a:clrScheme name="Basic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AAC508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